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sldIdLst>
    <p:sldId id="256" r:id="rId2"/>
    <p:sldId id="284" r:id="rId3"/>
    <p:sldId id="349" r:id="rId4"/>
    <p:sldId id="342" r:id="rId5"/>
    <p:sldId id="338" r:id="rId6"/>
    <p:sldId id="350" r:id="rId7"/>
  </p:sldIdLst>
  <p:sldSz cx="12192000" cy="6858000"/>
  <p:notesSz cx="6858000" cy="9144000"/>
  <p:embeddedFontLst>
    <p:embeddedFont>
      <p:font typeface="Century Gothic" panose="020B0502020202020204" pitchFamily="34" charset="0"/>
      <p:regular r:id="rId8"/>
      <p:bold r:id="rId9"/>
      <p:italic r:id="rId10"/>
      <p:boldItalic r:id="rId1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43"/>
    <p:restoredTop sz="94709"/>
  </p:normalViewPr>
  <p:slideViewPr>
    <p:cSldViewPr snapToGrid="0">
      <p:cViewPr varScale="1">
        <p:scale>
          <a:sx n="100" d="100"/>
          <a:sy n="100" d="100"/>
        </p:scale>
        <p:origin x="18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47398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332074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57473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414559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AC46B8-B508-A84D-AFB0-77701B25376D}" type="datetimeFigureOut">
              <a:rPr lang="en-US" smtClean="0"/>
              <a:t>2/15/24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84410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AC46B8-B508-A84D-AFB0-77701B25376D}" type="datetimeFigureOut">
              <a:rPr lang="en-US" smtClean="0"/>
              <a:t>2/15/24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29992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AC46B8-B508-A84D-AFB0-77701B25376D}" type="datetimeFigureOut">
              <a:rPr lang="en-US" smtClean="0"/>
              <a:t>2/15/24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213658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AC46B8-B508-A84D-AFB0-77701B25376D}" type="datetimeFigureOut">
              <a:rPr lang="en-US" smtClean="0"/>
              <a:t>2/15/24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417547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C46B8-B508-A84D-AFB0-77701B25376D}" type="datetimeFigureOut">
              <a:rPr lang="en-US" smtClean="0"/>
              <a:t>2/15/24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94946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AC46B8-B508-A84D-AFB0-77701B25376D}" type="datetimeFigureOut">
              <a:rPr lang="en-US" smtClean="0"/>
              <a:t>2/15/24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315125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AC46B8-B508-A84D-AFB0-77701B25376D}" type="datetimeFigureOut">
              <a:rPr lang="en-US" smtClean="0"/>
              <a:t>2/15/24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1716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C46B8-B508-A84D-AFB0-77701B25376D}" type="datetimeFigureOut">
              <a:rPr lang="en-US" smtClean="0"/>
              <a:t>2/15/24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91B74-8CED-E349-B247-319AFCE6CE7D}" type="slidenum">
              <a:rPr lang="en-US" smtClean="0"/>
              <a:t>‹#›</a:t>
            </a:fld>
            <a:endParaRPr lang="en-US"/>
          </a:p>
        </p:txBody>
      </p:sp>
    </p:spTree>
    <p:extLst>
      <p:ext uri="{BB962C8B-B14F-4D97-AF65-F5344CB8AC3E}">
        <p14:creationId xmlns:p14="http://schemas.microsoft.com/office/powerpoint/2010/main" val="1228348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ountain with clouds and text&#10;&#10;Description automatically generated">
            <a:extLst>
              <a:ext uri="{FF2B5EF4-FFF2-40B4-BE49-F238E27FC236}">
                <a16:creationId xmlns:a16="http://schemas.microsoft.com/office/drawing/2014/main" id="{F48CBD87-15D4-ADE9-E202-1EFAE90F1347}"/>
              </a:ext>
            </a:extLst>
          </p:cNvPr>
          <p:cNvPicPr>
            <a:picLocks noChangeAspect="1"/>
          </p:cNvPicPr>
          <p:nvPr/>
        </p:nvPicPr>
        <p:blipFill>
          <a:blip r:embed="rId2"/>
          <a:stretch>
            <a:fillRect/>
          </a:stretch>
        </p:blipFill>
        <p:spPr>
          <a:xfrm>
            <a:off x="0" y="0"/>
            <a:ext cx="12192000" cy="6858000"/>
          </a:xfrm>
          <a:prstGeom prst="rect">
            <a:avLst/>
          </a:prstGeom>
        </p:spPr>
      </p:pic>
      <p:pic>
        <p:nvPicPr>
          <p:cNvPr id="7" name="Picture 6" descr="A qr code on a white background&#10;&#10;Description automatically generated">
            <a:extLst>
              <a:ext uri="{FF2B5EF4-FFF2-40B4-BE49-F238E27FC236}">
                <a16:creationId xmlns:a16="http://schemas.microsoft.com/office/drawing/2014/main" id="{73EB89B0-193A-33E6-8F9B-5633A92938F6}"/>
              </a:ext>
            </a:extLst>
          </p:cNvPr>
          <p:cNvPicPr>
            <a:picLocks noChangeAspect="1"/>
          </p:cNvPicPr>
          <p:nvPr/>
        </p:nvPicPr>
        <p:blipFill>
          <a:blip r:embed="rId3"/>
          <a:stretch>
            <a:fillRect/>
          </a:stretch>
        </p:blipFill>
        <p:spPr>
          <a:xfrm>
            <a:off x="10128076" y="4794076"/>
            <a:ext cx="2063924" cy="2063924"/>
          </a:xfrm>
          <a:prstGeom prst="rect">
            <a:avLst/>
          </a:prstGeom>
        </p:spPr>
      </p:pic>
      <p:sp>
        <p:nvSpPr>
          <p:cNvPr id="2" name="TextBox 1">
            <a:extLst>
              <a:ext uri="{FF2B5EF4-FFF2-40B4-BE49-F238E27FC236}">
                <a16:creationId xmlns:a16="http://schemas.microsoft.com/office/drawing/2014/main" id="{4591C07F-232E-2D20-2FB5-C2CF59EB5E1B}"/>
              </a:ext>
            </a:extLst>
          </p:cNvPr>
          <p:cNvSpPr txBox="1"/>
          <p:nvPr/>
        </p:nvSpPr>
        <p:spPr>
          <a:xfrm>
            <a:off x="0" y="5192486"/>
            <a:ext cx="10224655" cy="1508105"/>
          </a:xfrm>
          <a:prstGeom prst="rect">
            <a:avLst/>
          </a:prstGeom>
          <a:noFill/>
        </p:spPr>
        <p:txBody>
          <a:bodyPr wrap="square" rtlCol="0">
            <a:spAutoFit/>
          </a:bodyPr>
          <a:lstStyle/>
          <a:p>
            <a:pPr algn="ctr"/>
            <a:r>
              <a:rPr lang="en-US" sz="4400" b="1" dirty="0">
                <a:effectLst>
                  <a:outerShdw blurRad="50800" dist="38100" dir="2700000" algn="tl" rotWithShape="0">
                    <a:prstClr val="black">
                      <a:alpha val="40000"/>
                    </a:prstClr>
                  </a:outerShdw>
                </a:effectLst>
                <a:latin typeface="Century Gothic" panose="020B0502020202020204" pitchFamily="34" charset="0"/>
              </a:rPr>
              <a:t>DEFENDING THE KINGDOM, PART 1</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22</a:t>
            </a:r>
          </a:p>
        </p:txBody>
      </p:sp>
    </p:spTree>
    <p:extLst>
      <p:ext uri="{BB962C8B-B14F-4D97-AF65-F5344CB8AC3E}">
        <p14:creationId xmlns:p14="http://schemas.microsoft.com/office/powerpoint/2010/main" val="281411525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340280" y="1594501"/>
            <a:ext cx="11511419" cy="2708434"/>
          </a:xfrm>
          <a:prstGeom prst="rect">
            <a:avLst/>
          </a:prstGeom>
          <a:noFill/>
        </p:spPr>
        <p:txBody>
          <a:bodyPr wrap="square" rtlCol="0">
            <a:spAutoFit/>
          </a:bodyPr>
          <a:lstStyle/>
          <a:p>
            <a:pPr>
              <a:spcAft>
                <a:spcPts val="1200"/>
              </a:spcAft>
            </a:pPr>
            <a:r>
              <a:rPr lang="en-US" sz="3200" dirty="0">
                <a:effectLst>
                  <a:outerShdw blurRad="50800" dist="38100" dir="2700000" algn="tl" rotWithShape="0">
                    <a:prstClr val="black">
                      <a:alpha val="40000"/>
                    </a:prstClr>
                  </a:outerShdw>
                </a:effectLst>
                <a:latin typeface="Century Gothic" panose="020B0502020202020204" pitchFamily="34" charset="0"/>
              </a:rPr>
              <a:t>“Men of Israel, help! This is the man who is teaching everyone everywhere against the people and the law and this place. Moreover, he even brought Greeks into the temple and has defiled this holy place.” </a:t>
            </a:r>
          </a:p>
          <a:p>
            <a:pPr algn="r">
              <a:spcAft>
                <a:spcPts val="1200"/>
              </a:spcAft>
            </a:pPr>
            <a:r>
              <a:rPr lang="en-US" sz="3200" dirty="0">
                <a:effectLst>
                  <a:outerShdw blurRad="50800" dist="38100" dir="2700000" algn="tl" rotWithShape="0">
                    <a:prstClr val="black">
                      <a:alpha val="40000"/>
                    </a:prstClr>
                  </a:outerShdw>
                </a:effectLst>
                <a:latin typeface="Century Gothic" panose="020B0502020202020204" pitchFamily="34" charset="0"/>
              </a:rPr>
              <a:t>(Acts 21:28, ESV)</a:t>
            </a:r>
          </a:p>
        </p:txBody>
      </p:sp>
    </p:spTree>
    <p:extLst>
      <p:ext uri="{BB962C8B-B14F-4D97-AF65-F5344CB8AC3E}">
        <p14:creationId xmlns:p14="http://schemas.microsoft.com/office/powerpoint/2010/main" val="77680462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340280" y="1271335"/>
            <a:ext cx="11511419" cy="3354765"/>
          </a:xfrm>
          <a:prstGeom prst="rect">
            <a:avLst/>
          </a:prstGeom>
          <a:noFill/>
        </p:spPr>
        <p:txBody>
          <a:bodyPr wrap="square" rtlCol="0">
            <a:spAutoFit/>
          </a:bodyPr>
          <a:lstStyle/>
          <a:p>
            <a:pPr marL="514350" indent="-514350">
              <a:spcAft>
                <a:spcPts val="1200"/>
              </a:spcAft>
              <a:buFont typeface="+mj-lt"/>
              <a:buAutoNum type="arabicPeriod"/>
            </a:pPr>
            <a:r>
              <a:rPr lang="en-US" sz="3200" dirty="0">
                <a:effectLst>
                  <a:outerShdw blurRad="50800" dist="38100" dir="2700000" algn="tl" rotWithShape="0">
                    <a:prstClr val="black">
                      <a:alpha val="40000"/>
                    </a:prstClr>
                  </a:outerShdw>
                </a:effectLst>
                <a:latin typeface="Century Gothic" panose="020B0502020202020204" pitchFamily="34" charset="0"/>
              </a:rPr>
              <a:t>Defense against the charge of speaking against the Law (vss. 1-5)</a:t>
            </a:r>
          </a:p>
          <a:p>
            <a:pPr marL="514350" indent="-514350">
              <a:spcAft>
                <a:spcPts val="1200"/>
              </a:spcAft>
              <a:buFont typeface="+mj-lt"/>
              <a:buAutoNum type="arabicPeriod"/>
            </a:pPr>
            <a:r>
              <a:rPr lang="en-US" sz="3200" dirty="0">
                <a:effectLst>
                  <a:outerShdw blurRad="50800" dist="38100" dir="2700000" algn="tl" rotWithShape="0">
                    <a:prstClr val="black">
                      <a:alpha val="40000"/>
                    </a:prstClr>
                  </a:outerShdw>
                </a:effectLst>
                <a:latin typeface="Century Gothic" panose="020B0502020202020204" pitchFamily="34" charset="0"/>
              </a:rPr>
              <a:t>Defense against the charge of speaking against ”this place” (vss. 6-16)</a:t>
            </a:r>
          </a:p>
          <a:p>
            <a:pPr marL="514350" indent="-514350">
              <a:spcAft>
                <a:spcPts val="1200"/>
              </a:spcAft>
              <a:buFont typeface="+mj-lt"/>
              <a:buAutoNum type="arabicPeriod"/>
            </a:pPr>
            <a:r>
              <a:rPr lang="en-US" sz="3200" dirty="0">
                <a:effectLst>
                  <a:outerShdw blurRad="50800" dist="38100" dir="2700000" algn="tl" rotWithShape="0">
                    <a:prstClr val="black">
                      <a:alpha val="40000"/>
                    </a:prstClr>
                  </a:outerShdw>
                </a:effectLst>
                <a:latin typeface="Century Gothic" panose="020B0502020202020204" pitchFamily="34" charset="0"/>
              </a:rPr>
              <a:t>Defense against the charge of speaking against the people (vss. 17-21)</a:t>
            </a:r>
          </a:p>
        </p:txBody>
      </p:sp>
      <p:sp>
        <p:nvSpPr>
          <p:cNvPr id="2" name="TextBox 1">
            <a:extLst>
              <a:ext uri="{FF2B5EF4-FFF2-40B4-BE49-F238E27FC236}">
                <a16:creationId xmlns:a16="http://schemas.microsoft.com/office/drawing/2014/main" id="{12BDAB2C-6CED-ECBA-B630-67C8D2D7D88A}"/>
              </a:ext>
            </a:extLst>
          </p:cNvPr>
          <p:cNvSpPr txBox="1"/>
          <p:nvPr/>
        </p:nvSpPr>
        <p:spPr>
          <a:xfrm>
            <a:off x="0" y="5896153"/>
            <a:ext cx="12191980" cy="769441"/>
          </a:xfrm>
          <a:prstGeom prst="rect">
            <a:avLst/>
          </a:prstGeom>
          <a:noFill/>
        </p:spPr>
        <p:txBody>
          <a:bodyPr wrap="square" rtlCol="0">
            <a:spAutoFit/>
          </a:bodyPr>
          <a:lstStyle/>
          <a:p>
            <a:pPr algn="ctr"/>
            <a:r>
              <a:rPr lang="en-US" sz="4400" b="1" dirty="0">
                <a:effectLst>
                  <a:outerShdw blurRad="50800" dist="38100" dir="2700000" algn="tl" rotWithShape="0">
                    <a:prstClr val="black">
                      <a:alpha val="40000"/>
                    </a:prstClr>
                  </a:outerShdw>
                </a:effectLst>
                <a:latin typeface="Century Gothic" panose="020B0502020202020204" pitchFamily="34" charset="0"/>
              </a:rPr>
              <a:t>PAUL’S DEFENSE (ACTS 22.1-21)</a:t>
            </a:r>
            <a:endParaRPr lang="en-US" sz="4800" b="1" dirty="0">
              <a:effectLst>
                <a:outerShdw blurRad="50800" dist="38100" dir="2700000" algn="tl" rotWithShape="0">
                  <a:prstClr val="black">
                    <a:alpha val="40000"/>
                  </a:prstClr>
                </a:outerShdw>
              </a:effectLst>
              <a:latin typeface="Century Gothic" panose="020B0502020202020204" pitchFamily="34" charset="0"/>
            </a:endParaRPr>
          </a:p>
        </p:txBody>
      </p:sp>
    </p:spTree>
    <p:extLst>
      <p:ext uri="{BB962C8B-B14F-4D97-AF65-F5344CB8AC3E}">
        <p14:creationId xmlns:p14="http://schemas.microsoft.com/office/powerpoint/2010/main" val="1906984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C0526BA-E8C3-0218-3952-71A000B8F8DD}"/>
            </a:ext>
          </a:extLst>
        </p:cNvPr>
        <p:cNvGrpSpPr/>
        <p:nvPr/>
      </p:nvGrpSpPr>
      <p:grpSpPr>
        <a:xfrm>
          <a:off x="0" y="0"/>
          <a:ext cx="0" cy="0"/>
          <a:chOff x="0" y="0"/>
          <a:chExt cx="0" cy="0"/>
        </a:xfrm>
      </p:grpSpPr>
    </p:spTree>
    <p:extLst>
      <p:ext uri="{BB962C8B-B14F-4D97-AF65-F5344CB8AC3E}">
        <p14:creationId xmlns:p14="http://schemas.microsoft.com/office/powerpoint/2010/main" val="9426433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D6FB7-700F-48D8-CCA2-506E06530994}"/>
            </a:ext>
          </a:extLst>
        </p:cNvPr>
        <p:cNvGrpSpPr/>
        <p:nvPr/>
      </p:nvGrpSpPr>
      <p:grpSpPr>
        <a:xfrm>
          <a:off x="0" y="0"/>
          <a:ext cx="0" cy="0"/>
          <a:chOff x="0" y="0"/>
          <a:chExt cx="0" cy="0"/>
        </a:xfrm>
      </p:grpSpPr>
      <p:pic>
        <p:nvPicPr>
          <p:cNvPr id="3" name="Picture 2" descr="A mountain range with clouds&#10;&#10;Description automatically generated">
            <a:extLst>
              <a:ext uri="{FF2B5EF4-FFF2-40B4-BE49-F238E27FC236}">
                <a16:creationId xmlns:a16="http://schemas.microsoft.com/office/drawing/2014/main" id="{0BAEFBF6-A284-6669-B759-D4FD5B42B387}"/>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A2501ED4-8316-65EC-84B7-FFF993D2A694}"/>
              </a:ext>
            </a:extLst>
          </p:cNvPr>
          <p:cNvSpPr txBox="1"/>
          <p:nvPr/>
        </p:nvSpPr>
        <p:spPr>
          <a:xfrm>
            <a:off x="340280" y="1753211"/>
            <a:ext cx="11511419" cy="2369880"/>
          </a:xfrm>
          <a:prstGeom prst="rect">
            <a:avLst/>
          </a:prstGeom>
          <a:noFill/>
        </p:spPr>
        <p:txBody>
          <a:bodyPr wrap="square" rtlCol="0">
            <a:spAutoFit/>
          </a:bodyPr>
          <a:lstStyle/>
          <a:p>
            <a:pPr marL="514350" indent="-514350">
              <a:spcAft>
                <a:spcPts val="1200"/>
              </a:spcAft>
              <a:buFont typeface="+mj-lt"/>
              <a:buAutoNum type="arabicPeriod"/>
            </a:pPr>
            <a:r>
              <a:rPr lang="en-US" sz="3200" dirty="0">
                <a:effectLst>
                  <a:outerShdw blurRad="50800" dist="38100" dir="2700000" algn="tl" rotWithShape="0">
                    <a:prstClr val="black">
                      <a:alpha val="40000"/>
                    </a:prstClr>
                  </a:outerShdw>
                </a:effectLst>
                <a:latin typeface="Century Gothic" panose="020B0502020202020204" pitchFamily="34" charset="0"/>
              </a:rPr>
              <a:t>Give good arguments, not insults</a:t>
            </a:r>
          </a:p>
          <a:p>
            <a:pPr marL="514350" indent="-514350">
              <a:spcAft>
                <a:spcPts val="1200"/>
              </a:spcAft>
              <a:buFont typeface="+mj-lt"/>
              <a:buAutoNum type="arabicPeriod"/>
            </a:pPr>
            <a:r>
              <a:rPr lang="en-US" sz="3200" dirty="0">
                <a:effectLst>
                  <a:outerShdw blurRad="50800" dist="38100" dir="2700000" algn="tl" rotWithShape="0">
                    <a:prstClr val="black">
                      <a:alpha val="40000"/>
                    </a:prstClr>
                  </a:outerShdw>
                </a:effectLst>
                <a:latin typeface="Century Gothic" panose="020B0502020202020204" pitchFamily="34" charset="0"/>
              </a:rPr>
              <a:t>Give the information necessary to reach the right conclusions</a:t>
            </a:r>
          </a:p>
          <a:p>
            <a:pPr marL="514350" indent="-514350">
              <a:spcAft>
                <a:spcPts val="1200"/>
              </a:spcAft>
              <a:buFont typeface="+mj-lt"/>
              <a:buAutoNum type="arabicPeriod"/>
            </a:pPr>
            <a:r>
              <a:rPr lang="en-US" sz="3200" dirty="0">
                <a:effectLst>
                  <a:outerShdw blurRad="50800" dist="38100" dir="2700000" algn="tl" rotWithShape="0">
                    <a:prstClr val="black">
                      <a:alpha val="40000"/>
                    </a:prstClr>
                  </a:outerShdw>
                </a:effectLst>
                <a:latin typeface="Century Gothic" panose="020B0502020202020204" pitchFamily="34" charset="0"/>
              </a:rPr>
              <a:t>Remember that Jesus is the judge, not the audience</a:t>
            </a:r>
          </a:p>
        </p:txBody>
      </p:sp>
      <p:sp>
        <p:nvSpPr>
          <p:cNvPr id="2" name="TextBox 1">
            <a:extLst>
              <a:ext uri="{FF2B5EF4-FFF2-40B4-BE49-F238E27FC236}">
                <a16:creationId xmlns:a16="http://schemas.microsoft.com/office/drawing/2014/main" id="{D2F7CA65-17EF-2E7D-1EE9-44086BCDFAFE}"/>
              </a:ext>
            </a:extLst>
          </p:cNvPr>
          <p:cNvSpPr txBox="1"/>
          <p:nvPr/>
        </p:nvSpPr>
        <p:spPr>
          <a:xfrm>
            <a:off x="0" y="5875020"/>
            <a:ext cx="12191980" cy="923330"/>
          </a:xfrm>
          <a:prstGeom prst="rect">
            <a:avLst/>
          </a:prstGeom>
          <a:noFill/>
        </p:spPr>
        <p:txBody>
          <a:bodyPr wrap="square" rtlCol="0">
            <a:spAutoFit/>
          </a:bodyPr>
          <a:lstStyle/>
          <a:p>
            <a:pPr algn="ctr"/>
            <a:r>
              <a:rPr lang="en-US" sz="5400" b="1" dirty="0">
                <a:effectLst>
                  <a:outerShdw blurRad="50800" dist="38100" dir="2700000" algn="tl" rotWithShape="0">
                    <a:prstClr val="black">
                      <a:alpha val="40000"/>
                    </a:prstClr>
                  </a:outerShdw>
                </a:effectLst>
                <a:latin typeface="Century Gothic" panose="020B0502020202020204" pitchFamily="34" charset="0"/>
              </a:rPr>
              <a:t>DEFENDING THE KINGDOM</a:t>
            </a:r>
          </a:p>
        </p:txBody>
      </p:sp>
    </p:spTree>
    <p:extLst>
      <p:ext uri="{BB962C8B-B14F-4D97-AF65-F5344CB8AC3E}">
        <p14:creationId xmlns:p14="http://schemas.microsoft.com/office/powerpoint/2010/main" val="20529429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ountain with clouds and text&#10;&#10;Description automatically generated">
            <a:extLst>
              <a:ext uri="{FF2B5EF4-FFF2-40B4-BE49-F238E27FC236}">
                <a16:creationId xmlns:a16="http://schemas.microsoft.com/office/drawing/2014/main" id="{F48CBD87-15D4-ADE9-E202-1EFAE90F1347}"/>
              </a:ext>
            </a:extLst>
          </p:cNvPr>
          <p:cNvPicPr>
            <a:picLocks noChangeAspect="1"/>
          </p:cNvPicPr>
          <p:nvPr/>
        </p:nvPicPr>
        <p:blipFill>
          <a:blip r:embed="rId2"/>
          <a:stretch>
            <a:fillRect/>
          </a:stretch>
        </p:blipFill>
        <p:spPr>
          <a:xfrm>
            <a:off x="0" y="0"/>
            <a:ext cx="12192000" cy="6858000"/>
          </a:xfrm>
          <a:prstGeom prst="rect">
            <a:avLst/>
          </a:prstGeom>
        </p:spPr>
      </p:pic>
      <p:pic>
        <p:nvPicPr>
          <p:cNvPr id="7" name="Picture 6" descr="A qr code on a white background&#10;&#10;Description automatically generated">
            <a:extLst>
              <a:ext uri="{FF2B5EF4-FFF2-40B4-BE49-F238E27FC236}">
                <a16:creationId xmlns:a16="http://schemas.microsoft.com/office/drawing/2014/main" id="{73EB89B0-193A-33E6-8F9B-5633A92938F6}"/>
              </a:ext>
            </a:extLst>
          </p:cNvPr>
          <p:cNvPicPr>
            <a:picLocks noChangeAspect="1"/>
          </p:cNvPicPr>
          <p:nvPr/>
        </p:nvPicPr>
        <p:blipFill>
          <a:blip r:embed="rId3"/>
          <a:stretch>
            <a:fillRect/>
          </a:stretch>
        </p:blipFill>
        <p:spPr>
          <a:xfrm>
            <a:off x="10128076" y="4794076"/>
            <a:ext cx="2063924" cy="2063924"/>
          </a:xfrm>
          <a:prstGeom prst="rect">
            <a:avLst/>
          </a:prstGeom>
        </p:spPr>
      </p:pic>
      <p:sp>
        <p:nvSpPr>
          <p:cNvPr id="2" name="TextBox 1">
            <a:extLst>
              <a:ext uri="{FF2B5EF4-FFF2-40B4-BE49-F238E27FC236}">
                <a16:creationId xmlns:a16="http://schemas.microsoft.com/office/drawing/2014/main" id="{4591C07F-232E-2D20-2FB5-C2CF59EB5E1B}"/>
              </a:ext>
            </a:extLst>
          </p:cNvPr>
          <p:cNvSpPr txBox="1"/>
          <p:nvPr/>
        </p:nvSpPr>
        <p:spPr>
          <a:xfrm>
            <a:off x="0" y="5192486"/>
            <a:ext cx="10224655" cy="1508105"/>
          </a:xfrm>
          <a:prstGeom prst="rect">
            <a:avLst/>
          </a:prstGeom>
          <a:noFill/>
        </p:spPr>
        <p:txBody>
          <a:bodyPr wrap="square" rtlCol="0">
            <a:spAutoFit/>
          </a:bodyPr>
          <a:lstStyle/>
          <a:p>
            <a:pPr algn="ctr"/>
            <a:r>
              <a:rPr lang="en-US" sz="4400" b="1" dirty="0">
                <a:effectLst>
                  <a:outerShdw blurRad="50800" dist="38100" dir="2700000" algn="tl" rotWithShape="0">
                    <a:prstClr val="black">
                      <a:alpha val="40000"/>
                    </a:prstClr>
                  </a:outerShdw>
                </a:effectLst>
                <a:latin typeface="Century Gothic" panose="020B0502020202020204" pitchFamily="34" charset="0"/>
              </a:rPr>
              <a:t>DEFENDING THE KINGDOM, PART 1</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22</a:t>
            </a:r>
          </a:p>
        </p:txBody>
      </p:sp>
    </p:spTree>
    <p:extLst>
      <p:ext uri="{BB962C8B-B14F-4D97-AF65-F5344CB8AC3E}">
        <p14:creationId xmlns:p14="http://schemas.microsoft.com/office/powerpoint/2010/main" val="3122323037"/>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1031</TotalTime>
  <Words>142</Words>
  <Application>Microsoft Macintosh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20</cp:revision>
  <dcterms:created xsi:type="dcterms:W3CDTF">2023-12-01T15:45:09Z</dcterms:created>
  <dcterms:modified xsi:type="dcterms:W3CDTF">2024-02-16T01:41:24Z</dcterms:modified>
</cp:coreProperties>
</file>