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04609" y="3137960"/>
            <a:ext cx="1747061" cy="265312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3648478" y="1634973"/>
            <a:ext cx="1887387" cy="14455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Add Your Title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04609" y="3137960"/>
            <a:ext cx="1747061" cy="265312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150321" y="119290"/>
            <a:ext cx="5823535" cy="4876852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150321" y="119290"/>
            <a:ext cx="5823535" cy="4876852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315029" y="3321549"/>
            <a:ext cx="1487716" cy="154127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150321" y="119290"/>
            <a:ext cx="5823535" cy="4876852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6736" y="421372"/>
            <a:ext cx="8160064" cy="3365111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Add Your Scripture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27050" y="4021137"/>
            <a:ext cx="8159750" cy="74269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</a:lstStyle>
          <a:p>
            <a:r>
              <a:t>Add Verse Here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6736" y="421372"/>
            <a:ext cx="8160064" cy="4354160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dly Women"/>
          <p:cNvSpPr txBox="1"/>
          <p:nvPr/>
        </p:nvSpPr>
        <p:spPr>
          <a:xfrm>
            <a:off x="305647" y="72500"/>
            <a:ext cx="4422578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500" b="1"/>
            </a:lvl1pPr>
          </a:lstStyle>
          <a:p>
            <a:r>
              <a:t>Godly Women</a:t>
            </a:r>
          </a:p>
        </p:txBody>
      </p:sp>
      <p:sp>
        <p:nvSpPr>
          <p:cNvPr id="80" name="Mujeres Piadosas"/>
          <p:cNvSpPr txBox="1"/>
          <p:nvPr/>
        </p:nvSpPr>
        <p:spPr>
          <a:xfrm>
            <a:off x="361747" y="3488971"/>
            <a:ext cx="4310378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500" b="1"/>
            </a:lvl1pPr>
          </a:lstStyle>
          <a:p>
            <a:r>
              <a:t>Mujeres Piadosas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>
            <a:normAutofit lnSpcReduction="10000"/>
          </a:bodyPr>
          <a:lstStyle/>
          <a:p>
            <a:pPr algn="l" defTabSz="822959">
              <a:spcBef>
                <a:spcPts val="600"/>
              </a:spcBef>
              <a:defRPr sz="3150" b="1">
                <a:solidFill>
                  <a:srgbClr val="FFFFFF"/>
                </a:solidFill>
              </a:defRPr>
            </a:pPr>
            <a:r>
              <a:rPr dirty="0"/>
              <a:t>A godly woman isn’t</a:t>
            </a:r>
            <a:r>
              <a:rPr lang="en-US" dirty="0"/>
              <a:t> always</a:t>
            </a:r>
            <a:r>
              <a:rPr dirty="0"/>
              <a:t> traditional. </a:t>
            </a:r>
          </a:p>
          <a:p>
            <a:pPr algn="l" defTabSz="822959">
              <a:spcBef>
                <a:spcPts val="600"/>
              </a:spcBef>
              <a:defRPr sz="3150" b="1">
                <a:solidFill>
                  <a:srgbClr val="FFFFFF"/>
                </a:solidFill>
              </a:defRPr>
            </a:pPr>
            <a:endParaRPr dirty="0"/>
          </a:p>
          <a:p>
            <a:pPr algn="l" defTabSz="822959">
              <a:spcBef>
                <a:spcPts val="600"/>
              </a:spcBef>
              <a:defRPr sz="3150">
                <a:solidFill>
                  <a:srgbClr val="FFFFFF"/>
                </a:solidFill>
              </a:defRPr>
            </a:pPr>
            <a:r>
              <a:rPr dirty="0"/>
              <a:t>Think of Lydia (Acts 16:14-15), Dorcas (Acts 9:36-40), Mary, Joanna, &amp; Susanna (Luke 8:1-3)</a:t>
            </a:r>
          </a:p>
          <a:p>
            <a:pPr algn="l" defTabSz="822959">
              <a:spcBef>
                <a:spcPts val="600"/>
              </a:spcBef>
              <a:defRPr sz="3150" b="1">
                <a:solidFill>
                  <a:srgbClr val="FFFFFF"/>
                </a:solidFill>
              </a:defRPr>
            </a:pPr>
            <a:endParaRPr dirty="0"/>
          </a:p>
          <a:p>
            <a:pPr algn="l" defTabSz="822959">
              <a:spcBef>
                <a:spcPts val="600"/>
              </a:spcBef>
              <a:defRPr sz="3150" b="1">
                <a:solidFill>
                  <a:srgbClr val="FFFFFF"/>
                </a:solidFill>
              </a:defRPr>
            </a:pPr>
            <a:endParaRPr dirty="0"/>
          </a:p>
          <a:p>
            <a:pPr algn="l" defTabSz="822959">
              <a:spcBef>
                <a:spcPts val="600"/>
              </a:spcBef>
              <a:defRPr sz="3150" b="1">
                <a:solidFill>
                  <a:srgbClr val="FFFFFF"/>
                </a:solidFill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piadosa</a:t>
            </a:r>
            <a:r>
              <a:rPr dirty="0"/>
              <a:t>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dirty="0"/>
              <a:t>es </a:t>
            </a:r>
            <a:r>
              <a:rPr dirty="0" err="1"/>
              <a:t>tradicional</a:t>
            </a:r>
            <a:r>
              <a:rPr dirty="0"/>
              <a:t>. </a:t>
            </a:r>
          </a:p>
          <a:p>
            <a:pPr algn="l" defTabSz="822959">
              <a:spcBef>
                <a:spcPts val="600"/>
              </a:spcBef>
              <a:defRPr sz="3150" b="1">
                <a:solidFill>
                  <a:srgbClr val="FFFFFF"/>
                </a:solidFill>
              </a:defRPr>
            </a:pPr>
            <a:endParaRPr dirty="0"/>
          </a:p>
          <a:p>
            <a:pPr algn="l" defTabSz="822959">
              <a:spcBef>
                <a:spcPts val="600"/>
              </a:spcBef>
              <a:defRPr sz="3150">
                <a:solidFill>
                  <a:srgbClr val="FFFFFF"/>
                </a:solidFill>
              </a:defRPr>
            </a:pPr>
            <a:r>
              <a:rPr dirty="0" err="1"/>
              <a:t>Piensa</a:t>
            </a:r>
            <a:r>
              <a:rPr dirty="0"/>
              <a:t> en Lidia (</a:t>
            </a:r>
            <a:r>
              <a:rPr dirty="0" err="1"/>
              <a:t>Hechos</a:t>
            </a:r>
            <a:r>
              <a:rPr dirty="0"/>
              <a:t> 16:14-15), Dorcas (</a:t>
            </a:r>
            <a:r>
              <a:rPr dirty="0" err="1"/>
              <a:t>Hechos</a:t>
            </a:r>
            <a:r>
              <a:rPr dirty="0"/>
              <a:t> 9:36-40), Maria, Juana, &amp; Susana (Lucas 8:1-3)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 defTabSz="667512">
              <a:spcBef>
                <a:spcPts val="500"/>
              </a:spcBef>
              <a:defRPr sz="2555" b="1">
                <a:solidFill>
                  <a:srgbClr val="FFFFFF"/>
                </a:solidFill>
              </a:defRPr>
            </a:pPr>
            <a:r>
              <a:rPr dirty="0"/>
              <a:t>A godly woman can see all the things she can do. </a:t>
            </a:r>
          </a:p>
          <a:p>
            <a:pPr algn="l" defTabSz="667512">
              <a:spcBef>
                <a:spcPts val="500"/>
              </a:spcBef>
              <a:defRPr sz="2555" b="1">
                <a:solidFill>
                  <a:srgbClr val="FFFFFF"/>
                </a:solidFill>
              </a:defRPr>
            </a:pPr>
            <a:endParaRPr dirty="0"/>
          </a:p>
          <a:p>
            <a:pPr algn="l" defTabSz="667512">
              <a:spcBef>
                <a:spcPts val="500"/>
              </a:spcBef>
              <a:defRPr sz="2555">
                <a:solidFill>
                  <a:srgbClr val="FFFFFF"/>
                </a:solidFill>
              </a:defRPr>
            </a:pPr>
            <a:r>
              <a:rPr dirty="0"/>
              <a:t>1 Timothy 2:11-15 NASB95- A woman must quietly receive instruction with entire submissiveness. [12] But I do not allow a woman to teach or exercise authority over a man, but to remain quiet.</a:t>
            </a:r>
          </a:p>
          <a:p>
            <a:pPr algn="l" defTabSz="667512">
              <a:spcBef>
                <a:spcPts val="500"/>
              </a:spcBef>
              <a:defRPr sz="2555" b="1">
                <a:solidFill>
                  <a:srgbClr val="FFFFFF"/>
                </a:solidFill>
              </a:defRPr>
            </a:pPr>
            <a:endParaRPr lang="en-US" dirty="0"/>
          </a:p>
          <a:p>
            <a:pPr algn="l" defTabSz="667512">
              <a:spcBef>
                <a:spcPts val="500"/>
              </a:spcBef>
              <a:defRPr sz="2555" b="1">
                <a:solidFill>
                  <a:srgbClr val="FFFFFF"/>
                </a:solidFill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piadosa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ve</a:t>
            </a:r>
            <a:r>
              <a:rPr lang="en-US" dirty="0"/>
              <a:t>r</a:t>
            </a:r>
            <a:r>
              <a:rPr dirty="0"/>
              <a:t> todo lo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ella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hacer</a:t>
            </a:r>
            <a:r>
              <a:rPr dirty="0"/>
              <a:t>. </a:t>
            </a:r>
          </a:p>
          <a:p>
            <a:pPr algn="l" defTabSz="667512">
              <a:spcBef>
                <a:spcPts val="500"/>
              </a:spcBef>
              <a:defRPr sz="2555" b="1">
                <a:solidFill>
                  <a:srgbClr val="FFFFFF"/>
                </a:solidFill>
              </a:defRPr>
            </a:pPr>
            <a:endParaRPr dirty="0"/>
          </a:p>
          <a:p>
            <a:pPr algn="l" defTabSz="667512">
              <a:spcBef>
                <a:spcPts val="500"/>
              </a:spcBef>
              <a:defRPr sz="2555">
                <a:solidFill>
                  <a:srgbClr val="FFFFFF"/>
                </a:solidFill>
              </a:defRPr>
            </a:pPr>
            <a:r>
              <a:rPr dirty="0"/>
              <a:t>1 </a:t>
            </a:r>
            <a:r>
              <a:rPr dirty="0" err="1"/>
              <a:t>Timoteo</a:t>
            </a:r>
            <a:r>
              <a:rPr dirty="0"/>
              <a:t> 2:11-15 LBLA- </a:t>
            </a:r>
            <a:r>
              <a:rPr dirty="0" err="1"/>
              <a:t>Que</a:t>
            </a:r>
            <a:r>
              <a:rPr dirty="0"/>
              <a:t> la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aprenda</a:t>
            </a:r>
            <a:r>
              <a:rPr dirty="0"/>
              <a:t> </a:t>
            </a:r>
            <a:r>
              <a:rPr dirty="0" err="1"/>
              <a:t>calladamente</a:t>
            </a:r>
            <a:r>
              <a:rPr dirty="0"/>
              <a:t>, con </a:t>
            </a:r>
            <a:r>
              <a:rPr dirty="0" err="1"/>
              <a:t>toda</a:t>
            </a:r>
            <a:r>
              <a:rPr dirty="0"/>
              <a:t> </a:t>
            </a:r>
            <a:r>
              <a:rPr dirty="0" err="1"/>
              <a:t>obediencia</a:t>
            </a:r>
            <a:r>
              <a:rPr dirty="0"/>
              <a:t>. [12] Yo no </a:t>
            </a:r>
            <a:r>
              <a:rPr dirty="0" err="1"/>
              <a:t>permito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la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enseñe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ejerza</a:t>
            </a:r>
            <a:r>
              <a:rPr dirty="0"/>
              <a:t> </a:t>
            </a:r>
            <a:r>
              <a:rPr dirty="0" err="1"/>
              <a:t>autoridad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el hombre, sino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permanezca</a:t>
            </a:r>
            <a:r>
              <a:rPr dirty="0"/>
              <a:t> </a:t>
            </a:r>
            <a:r>
              <a:rPr dirty="0" err="1"/>
              <a:t>callada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r>
              <a:rPr dirty="0"/>
              <a:t>A godly woman can see all the things she can do. </a:t>
            </a:r>
          </a:p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endParaRPr dirty="0"/>
          </a:p>
          <a:p>
            <a:pPr algn="l" defTabSz="630936">
              <a:spcBef>
                <a:spcPts val="400"/>
              </a:spcBef>
              <a:defRPr sz="2415">
                <a:solidFill>
                  <a:srgbClr val="FFFFFF"/>
                </a:solidFill>
              </a:defRPr>
            </a:pPr>
            <a:r>
              <a:rPr dirty="0"/>
              <a:t>2 Timothy 2:1-2 NASB- The things which you have heard from me in the presence of many witnesses, entrust these to faithful people who will be able to teach others also.</a:t>
            </a:r>
          </a:p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endParaRPr dirty="0"/>
          </a:p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endParaRPr dirty="0"/>
          </a:p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endParaRPr lang="en-US" dirty="0"/>
          </a:p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piadosa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ver todo lo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ella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hacer</a:t>
            </a:r>
            <a:r>
              <a:rPr dirty="0"/>
              <a:t>. </a:t>
            </a:r>
          </a:p>
          <a:p>
            <a:pPr algn="l" defTabSz="630936">
              <a:spcBef>
                <a:spcPts val="400"/>
              </a:spcBef>
              <a:defRPr sz="2415" b="1">
                <a:solidFill>
                  <a:srgbClr val="FFFFFF"/>
                </a:solidFill>
              </a:defRPr>
            </a:pPr>
            <a:endParaRPr dirty="0"/>
          </a:p>
          <a:p>
            <a:pPr algn="l" defTabSz="630936">
              <a:spcBef>
                <a:spcPts val="400"/>
              </a:spcBef>
              <a:defRPr sz="2415">
                <a:solidFill>
                  <a:srgbClr val="FFFFFF"/>
                </a:solidFill>
              </a:defRPr>
            </a:pPr>
            <a:r>
              <a:rPr dirty="0"/>
              <a:t>2 </a:t>
            </a:r>
            <a:r>
              <a:rPr dirty="0" err="1"/>
              <a:t>Timoteo</a:t>
            </a:r>
            <a:r>
              <a:rPr dirty="0"/>
              <a:t> 2:1-2 LBLA- Tú, </a:t>
            </a:r>
            <a:r>
              <a:rPr dirty="0" err="1"/>
              <a:t>pues</a:t>
            </a:r>
            <a:r>
              <a:rPr dirty="0"/>
              <a:t>, </a:t>
            </a:r>
            <a:r>
              <a:rPr dirty="0" err="1"/>
              <a:t>hijo</a:t>
            </a:r>
            <a:r>
              <a:rPr dirty="0"/>
              <a:t> </a:t>
            </a:r>
            <a:r>
              <a:rPr dirty="0" err="1"/>
              <a:t>mío</a:t>
            </a:r>
            <a:r>
              <a:rPr dirty="0"/>
              <a:t>, </a:t>
            </a:r>
            <a:r>
              <a:rPr dirty="0" err="1"/>
              <a:t>fortalécete</a:t>
            </a:r>
            <a:r>
              <a:rPr dirty="0"/>
              <a:t> en la </a:t>
            </a:r>
            <a:r>
              <a:rPr dirty="0" err="1"/>
              <a:t>gracia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hay en Cristo </a:t>
            </a:r>
            <a:r>
              <a:rPr dirty="0" err="1"/>
              <a:t>Jesús</a:t>
            </a:r>
            <a:r>
              <a:rPr dirty="0"/>
              <a:t>. [2] Y lo </a:t>
            </a:r>
            <a:r>
              <a:rPr dirty="0" err="1"/>
              <a:t>que</a:t>
            </a:r>
            <a:r>
              <a:rPr dirty="0"/>
              <a:t> has </a:t>
            </a:r>
            <a:r>
              <a:rPr dirty="0" err="1"/>
              <a:t>oído</a:t>
            </a:r>
            <a:r>
              <a:rPr dirty="0"/>
              <a:t> de </a:t>
            </a:r>
            <a:r>
              <a:rPr dirty="0" err="1"/>
              <a:t>mí</a:t>
            </a:r>
            <a:r>
              <a:rPr dirty="0"/>
              <a:t> en la </a:t>
            </a:r>
            <a:r>
              <a:rPr dirty="0" err="1"/>
              <a:t>presencia</a:t>
            </a:r>
            <a:r>
              <a:rPr dirty="0"/>
              <a:t> de </a:t>
            </a:r>
            <a:r>
              <a:rPr dirty="0" err="1"/>
              <a:t>muchos</a:t>
            </a:r>
            <a:r>
              <a:rPr dirty="0"/>
              <a:t> </a:t>
            </a:r>
            <a:r>
              <a:rPr dirty="0" err="1"/>
              <a:t>testigos</a:t>
            </a:r>
            <a:r>
              <a:rPr dirty="0"/>
              <a:t>, </a:t>
            </a:r>
            <a:r>
              <a:rPr dirty="0" err="1"/>
              <a:t>eso</a:t>
            </a:r>
            <a:r>
              <a:rPr dirty="0"/>
              <a:t> </a:t>
            </a:r>
            <a:r>
              <a:rPr dirty="0" err="1"/>
              <a:t>encarga</a:t>
            </a:r>
            <a:r>
              <a:rPr dirty="0"/>
              <a:t> a </a:t>
            </a:r>
            <a:r>
              <a:rPr b="1" u="sng" dirty="0"/>
              <a:t>hombres</a:t>
            </a:r>
            <a:r>
              <a:rPr dirty="0"/>
              <a:t> </a:t>
            </a:r>
            <a:r>
              <a:rPr dirty="0" err="1"/>
              <a:t>fieles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sean </a:t>
            </a:r>
            <a:r>
              <a:rPr dirty="0" err="1"/>
              <a:t>idóneos</a:t>
            </a:r>
            <a:r>
              <a:rPr dirty="0"/>
              <a:t> para </a:t>
            </a:r>
            <a:r>
              <a:rPr dirty="0" err="1"/>
              <a:t>enseñar</a:t>
            </a:r>
            <a:r>
              <a:rPr dirty="0"/>
              <a:t> </a:t>
            </a:r>
            <a:r>
              <a:rPr dirty="0" err="1"/>
              <a:t>también</a:t>
            </a:r>
            <a:r>
              <a:rPr dirty="0"/>
              <a:t> a </a:t>
            </a:r>
            <a:r>
              <a:rPr dirty="0" err="1"/>
              <a:t>otros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 b="1">
                <a:solidFill>
                  <a:srgbClr val="FFFFFF"/>
                </a:solidFill>
              </a:defRPr>
            </a:pPr>
            <a:r>
              <a:t>Godly women understand submission. </a:t>
            </a:r>
          </a:p>
          <a:p>
            <a:pPr algn="l">
              <a:defRPr sz="3500" b="1">
                <a:solidFill>
                  <a:srgbClr val="FFFFFF"/>
                </a:solidFill>
              </a:defRPr>
            </a:pPr>
            <a:endParaRPr/>
          </a:p>
          <a:p>
            <a:pPr algn="l">
              <a:defRPr sz="3500" b="1">
                <a:solidFill>
                  <a:srgbClr val="FFFFFF"/>
                </a:solidFill>
              </a:defRPr>
            </a:pPr>
            <a:r>
              <a:t>Las mujeres piadosas entienden la sumisión.</a:t>
            </a:r>
          </a:p>
          <a:p>
            <a:pPr algn="l">
              <a:defRPr sz="3500" b="1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[21] and be subject to one another in the fear of Christ. [22] Wives, be subject to your own husbands, </a:t>
            </a:r>
            <a:r>
              <a:rPr b="1" u="sng"/>
              <a:t>as to the Lord</a:t>
            </a:r>
            <a:r>
              <a:t>.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[21] sometiéndoos unos a otros en el temor de Cristo. [22] Las mujeres estén sometidas a sus propios maridos </a:t>
            </a:r>
            <a:r>
              <a:rPr b="1" u="sng"/>
              <a:t>como al Señor</a:t>
            </a:r>
            <a:r>
              <a:t>. </a:t>
            </a:r>
          </a:p>
        </p:txBody>
      </p:sp>
      <p:sp>
        <p:nvSpPr>
          <p:cNvPr id="110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Ephesians/Efesios 5:21-24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 defTabSz="740663">
              <a:spcBef>
                <a:spcPts val="500"/>
              </a:spcBef>
              <a:defRPr sz="2835">
                <a:solidFill>
                  <a:srgbClr val="FFFFFF"/>
                </a:solidFill>
              </a:defRPr>
            </a:pPr>
            <a:r>
              <a:t>[23] For the husband is the head of the wife, as Christ also is the head of the church, He Himself being the Savior of the body. [24] But </a:t>
            </a:r>
            <a:r>
              <a:rPr b="1" u="sng"/>
              <a:t>as the church is subject to Christ</a:t>
            </a:r>
            <a:r>
              <a:t>, so also the wives ought to be to their husbands in everything.</a:t>
            </a:r>
          </a:p>
          <a:p>
            <a:pPr algn="l" defTabSz="740663">
              <a:spcBef>
                <a:spcPts val="500"/>
              </a:spcBef>
              <a:defRPr sz="2835">
                <a:solidFill>
                  <a:srgbClr val="FFFFFF"/>
                </a:solidFill>
              </a:defRPr>
            </a:pPr>
            <a:r>
              <a:t>[23] Porque el marido es cabeza de la mujer, así como Cristo es cabeza de la iglesia, siendo El mismo el Salvador del cuerpo. [24] Pero </a:t>
            </a:r>
            <a:r>
              <a:rPr b="1" u="sng"/>
              <a:t>así como la iglesia está sujeta a Cristo</a:t>
            </a:r>
            <a:r>
              <a:t>, también las mujeres deben estarlo a sus maridos en todo.</a:t>
            </a:r>
          </a:p>
        </p:txBody>
      </p:sp>
      <p:sp>
        <p:nvSpPr>
          <p:cNvPr id="113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Ephesians/Efesios 5:21-24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[5] For in this way in former times the holy women also, who hoped in God, used to adorn themselves, being submissive to their own husbands;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[5] Porque así también se adornaban en otro tiempo las santas mujeres que esperaban en Dios, estando sujetas a sus maridos.</a:t>
            </a:r>
          </a:p>
        </p:txBody>
      </p:sp>
      <p:sp>
        <p:nvSpPr>
          <p:cNvPr id="116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1 Peter/Pedro 3:5-6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 defTabSz="850391">
              <a:spcBef>
                <a:spcPts val="600"/>
              </a:spcBef>
              <a:defRPr sz="3255">
                <a:solidFill>
                  <a:srgbClr val="FFFFFF"/>
                </a:solidFill>
              </a:defRPr>
            </a:pPr>
            <a:r>
              <a:t>[6] just as Sarah obeyed Abraham, calling him lord, and you have become her children if you do what is right without being frightened by any fear.</a:t>
            </a:r>
          </a:p>
          <a:p>
            <a:pPr algn="l" defTabSz="850391">
              <a:spcBef>
                <a:spcPts val="600"/>
              </a:spcBef>
              <a:defRPr sz="3255">
                <a:solidFill>
                  <a:srgbClr val="FFFFFF"/>
                </a:solidFill>
              </a:defRPr>
            </a:pPr>
            <a:r>
              <a:t>[6] Así obedeció Sara a Abraham, llamándolo señor, y vosotras habéis llegado a ser hijas de ella, si hacéis el bien y no estáis amedrentadas por ningún temor.</a:t>
            </a:r>
          </a:p>
        </p:txBody>
      </p:sp>
      <p:sp>
        <p:nvSpPr>
          <p:cNvPr id="119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1 Peter/Pedro 3:5-6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 b="1">
                <a:solidFill>
                  <a:srgbClr val="FFFFFF"/>
                </a:solidFill>
              </a:defRPr>
            </a:pPr>
            <a:r>
              <a:rPr dirty="0"/>
              <a:t>Godly women understand submission.</a:t>
            </a:r>
          </a:p>
          <a:p>
            <a:pPr algn="l">
              <a:defRPr sz="3500" b="1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3500" b="1">
                <a:solidFill>
                  <a:srgbClr val="FFFFFF"/>
                </a:solidFill>
              </a:defRPr>
            </a:pPr>
            <a:r>
              <a:rPr dirty="0"/>
              <a:t>Submission is an attitude and a behavior.  </a:t>
            </a:r>
          </a:p>
          <a:p>
            <a:pPr algn="l">
              <a:defRPr sz="3500" b="1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defRPr sz="3500" b="1">
                <a:solidFill>
                  <a:srgbClr val="FFFFFF"/>
                </a:solidFill>
              </a:defRPr>
            </a:pPr>
            <a:r>
              <a:rPr dirty="0"/>
              <a:t>Las </a:t>
            </a:r>
            <a:r>
              <a:rPr dirty="0" err="1"/>
              <a:t>mujeres</a:t>
            </a:r>
            <a:r>
              <a:rPr dirty="0"/>
              <a:t> </a:t>
            </a:r>
            <a:r>
              <a:rPr dirty="0" err="1"/>
              <a:t>piadosas</a:t>
            </a:r>
            <a:r>
              <a:rPr dirty="0"/>
              <a:t> </a:t>
            </a:r>
            <a:r>
              <a:rPr dirty="0" err="1"/>
              <a:t>entienden</a:t>
            </a:r>
            <a:r>
              <a:rPr dirty="0"/>
              <a:t> la </a:t>
            </a:r>
            <a:r>
              <a:rPr dirty="0" err="1"/>
              <a:t>sumisión</a:t>
            </a:r>
            <a:r>
              <a:rPr dirty="0"/>
              <a:t>.</a:t>
            </a:r>
          </a:p>
          <a:p>
            <a:pPr algn="l">
              <a:defRPr sz="3500" b="1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3500" b="1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sumisión</a:t>
            </a:r>
            <a:r>
              <a:rPr dirty="0"/>
              <a:t> es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actitud</a:t>
            </a:r>
            <a:r>
              <a:rPr dirty="0"/>
              <a:t> y un </a:t>
            </a:r>
            <a:r>
              <a:rPr dirty="0" err="1"/>
              <a:t>comportamiento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[3] your adornment must not be merely external-braiding the hair, and wearing gold jewelry, or putting on dresses;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[3] Y que vuestro adorno no sea externo: peinados ostentosos, joyas de oro o vestidos lujosos,</a:t>
            </a:r>
          </a:p>
        </p:txBody>
      </p:sp>
      <p:sp>
        <p:nvSpPr>
          <p:cNvPr id="124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1 Peter/Pedro 3:3-4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Proverbs 31:30 NASB95- Charm is deceitful and beauty is vain, But a woman who fears the LORD, she shall be praised.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Proverbios 31:30 NBLA-Engañosa es la gracia y vana la belleza, Pero la mujer que teme al Señor, esa será alabada.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[4] but let it be the hidden person of the heart, with the imperishable quality of a gentle and quiet spirit, which is precious in the sight of God.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[4] sino que sea el yo interno, con el adorno incorruptible de un espíritu tierno y sereno, lo cual es precioso delante de Dios.</a:t>
            </a:r>
          </a:p>
        </p:txBody>
      </p:sp>
      <p:sp>
        <p:nvSpPr>
          <p:cNvPr id="127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1 Peter/Pedro 3:3-4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/>
              <a:t>Como </a:t>
            </a:r>
            <a:r>
              <a:rPr dirty="0" err="1"/>
              <a:t>anillo</a:t>
            </a:r>
            <a:r>
              <a:rPr dirty="0"/>
              <a:t> de </a:t>
            </a:r>
            <a:r>
              <a:rPr dirty="0" err="1"/>
              <a:t>oro</a:t>
            </a:r>
            <a:r>
              <a:rPr dirty="0"/>
              <a:t> en el </a:t>
            </a:r>
            <a:r>
              <a:rPr dirty="0" err="1"/>
              <a:t>hocico</a:t>
            </a:r>
            <a:r>
              <a:rPr dirty="0"/>
              <a:t> de un </a:t>
            </a:r>
            <a:r>
              <a:rPr dirty="0" err="1"/>
              <a:t>cerdo</a:t>
            </a:r>
            <a:r>
              <a:rPr dirty="0"/>
              <a:t> es la </a:t>
            </a:r>
            <a:r>
              <a:rPr dirty="0" err="1"/>
              <a:t>mujer</a:t>
            </a:r>
            <a:r>
              <a:rPr dirty="0"/>
              <a:t> hermosa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carece</a:t>
            </a:r>
            <a:r>
              <a:rPr dirty="0"/>
              <a:t> de </a:t>
            </a:r>
            <a:r>
              <a:rPr dirty="0" err="1"/>
              <a:t>discreción</a:t>
            </a:r>
            <a:r>
              <a:rPr dirty="0"/>
              <a:t>.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35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/>
              <a:t>As a ring of gold in a swine's snout So is a beautiful woman who lacks discretion. </a:t>
            </a:r>
          </a:p>
        </p:txBody>
      </p:sp>
      <p:sp>
        <p:nvSpPr>
          <p:cNvPr id="130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Proverbs/Proverbios 11:22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/>
              <a:t>Godly women know they can be influential and how to influence.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3500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35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/>
              <a:t>Las </a:t>
            </a:r>
            <a:r>
              <a:rPr dirty="0" err="1"/>
              <a:t>mujeres</a:t>
            </a:r>
            <a:r>
              <a:rPr dirty="0"/>
              <a:t> </a:t>
            </a:r>
            <a:r>
              <a:rPr dirty="0" err="1"/>
              <a:t>piadosas</a:t>
            </a:r>
            <a:r>
              <a:rPr dirty="0"/>
              <a:t> </a:t>
            </a:r>
            <a:r>
              <a:rPr dirty="0" err="1"/>
              <a:t>saben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pueden</a:t>
            </a:r>
            <a:r>
              <a:rPr dirty="0"/>
              <a:t>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influyentes</a:t>
            </a:r>
            <a:r>
              <a:rPr dirty="0"/>
              <a:t> y </a:t>
            </a:r>
            <a:r>
              <a:rPr dirty="0" err="1"/>
              <a:t>cómo</a:t>
            </a:r>
            <a:r>
              <a:rPr dirty="0"/>
              <a:t> </a:t>
            </a:r>
            <a:r>
              <a:rPr dirty="0" err="1"/>
              <a:t>influir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 defTabSz="758951">
              <a:spcBef>
                <a:spcPts val="500"/>
              </a:spcBef>
              <a:defRPr sz="2905">
                <a:solidFill>
                  <a:srgbClr val="FFFFFF"/>
                </a:solidFill>
              </a:defRPr>
            </a:pPr>
            <a:r>
              <a:t>[17] Ella se ciñe de fuerza, y fortalece sus brazos. [18] Nota que su ganancia es buena, no se apaga de noche su lámpara. [19] Extiende sus manos a la rueca, y sus manos toman el huso. </a:t>
            </a:r>
          </a:p>
          <a:p>
            <a:pPr algn="l" defTabSz="758951">
              <a:spcBef>
                <a:spcPts val="500"/>
              </a:spcBef>
              <a:defRPr sz="2905">
                <a:solidFill>
                  <a:srgbClr val="FFFFFF"/>
                </a:solidFill>
              </a:defRPr>
            </a:pPr>
            <a:r>
              <a:t>[17] She girds herself with strength And makes her arms strong. [18] She senses that her gain is good; Her lamp does not go out at night. [19] She stretches out her hands to the distaff, And her hands grasp the spindle. </a:t>
            </a:r>
          </a:p>
        </p:txBody>
      </p:sp>
      <p:sp>
        <p:nvSpPr>
          <p:cNvPr id="135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Proverbs/Proverbios 31:17-21,26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 defTabSz="841247">
              <a:spcBef>
                <a:spcPts val="600"/>
              </a:spcBef>
              <a:defRPr sz="3220">
                <a:solidFill>
                  <a:srgbClr val="FFFFFF"/>
                </a:solidFill>
              </a:defRPr>
            </a:pPr>
            <a:r>
              <a:t>[20] Extiende su mano al pobre, y alarga sus manos al necesitado. [21] No tiene temor de la nieve por los de su casa, porque todos los de su casa llevan ropa escarlata. </a:t>
            </a:r>
          </a:p>
          <a:p>
            <a:pPr algn="l" defTabSz="841247">
              <a:spcBef>
                <a:spcPts val="600"/>
              </a:spcBef>
              <a:defRPr sz="3220">
                <a:solidFill>
                  <a:srgbClr val="FFFFFF"/>
                </a:solidFill>
              </a:defRPr>
            </a:pPr>
            <a:r>
              <a:t>[20] She extends her hand to the poor, And she stretches out her hands to the needy. [21] She is not afraid of the snow for her household, For all her household are clothed with scarlet. </a:t>
            </a:r>
          </a:p>
        </p:txBody>
      </p:sp>
      <p:sp>
        <p:nvSpPr>
          <p:cNvPr id="138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Proverbs/Proverbios 31:17-21,26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/>
              <a:t>[26] </a:t>
            </a:r>
            <a:r>
              <a:rPr dirty="0" err="1"/>
              <a:t>Abre</a:t>
            </a:r>
            <a:r>
              <a:rPr dirty="0"/>
              <a:t> su boca con </a:t>
            </a:r>
            <a:r>
              <a:rPr dirty="0" err="1"/>
              <a:t>sabiduría</a:t>
            </a:r>
            <a:r>
              <a:rPr dirty="0"/>
              <a:t>, y hay </a:t>
            </a:r>
            <a:r>
              <a:rPr dirty="0" err="1"/>
              <a:t>enseñanza</a:t>
            </a:r>
            <a:r>
              <a:rPr dirty="0"/>
              <a:t> de </a:t>
            </a:r>
            <a:r>
              <a:rPr dirty="0" err="1"/>
              <a:t>bondad</a:t>
            </a:r>
            <a:r>
              <a:rPr dirty="0"/>
              <a:t> en su </a:t>
            </a:r>
            <a:r>
              <a:rPr dirty="0" err="1"/>
              <a:t>lengua</a:t>
            </a:r>
            <a:r>
              <a:rPr dirty="0"/>
              <a:t>.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 dirty="0"/>
          </a:p>
          <a:p>
            <a:pPr algn="l">
              <a:defRPr sz="35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dirty="0"/>
              <a:t>[26] She opens her mouth in wisdom, And the teaching of kindness is on her tongue.</a:t>
            </a:r>
          </a:p>
        </p:txBody>
      </p:sp>
      <p:sp>
        <p:nvSpPr>
          <p:cNvPr id="141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t>Proverbs/Proverbios 31:17-21,26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326751"/>
          </a:xfrm>
          <a:prstGeom prst="rect">
            <a:avLst/>
          </a:prstGeom>
        </p:spPr>
        <p:txBody>
          <a:bodyPr lIns="12700" tIns="12700" rIns="12700" bIns="12700" numCol="2" spcCol="446180" anchor="t">
            <a:normAutofit fontScale="92500" lnSpcReduction="10000"/>
          </a:bodyPr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hijos</a:t>
            </a:r>
            <a:r>
              <a:rPr lang="en-US" dirty="0"/>
              <a:t> se </a:t>
            </a:r>
            <a:r>
              <a:rPr lang="en-US" dirty="0" err="1"/>
              <a:t>levantan</a:t>
            </a:r>
            <a:r>
              <a:rPr lang="en-US" dirty="0"/>
              <a:t> y la </a:t>
            </a:r>
            <a:r>
              <a:rPr lang="en-US" dirty="0" err="1"/>
              <a:t>llaman</a:t>
            </a:r>
            <a:r>
              <a:rPr lang="en-US" dirty="0"/>
              <a:t> </a:t>
            </a:r>
            <a:r>
              <a:rPr lang="en-US" dirty="0" err="1"/>
              <a:t>bienaventurada</a:t>
            </a:r>
            <a:r>
              <a:rPr lang="en-US" dirty="0"/>
              <a:t>, </a:t>
            </a:r>
            <a:r>
              <a:rPr lang="en-US" dirty="0" err="1"/>
              <a:t>también</a:t>
            </a:r>
            <a:r>
              <a:rPr lang="en-US" dirty="0"/>
              <a:t> su </a:t>
            </a:r>
            <a:r>
              <a:rPr lang="en-US" dirty="0" err="1"/>
              <a:t>marido</a:t>
            </a:r>
            <a:r>
              <a:rPr lang="en-US" dirty="0"/>
              <a:t>, y la </a:t>
            </a:r>
            <a:r>
              <a:rPr lang="en-US" dirty="0" err="1"/>
              <a:t>alaba</a:t>
            </a:r>
            <a:r>
              <a:rPr lang="en-US" dirty="0"/>
              <a:t> </a:t>
            </a:r>
            <a:r>
              <a:rPr lang="en-US" dirty="0" err="1"/>
              <a:t>diciendo</a:t>
            </a:r>
            <a:r>
              <a:rPr lang="en-US" dirty="0"/>
              <a:t>: [29]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obrado</a:t>
            </a:r>
            <a:r>
              <a:rPr lang="en-US" dirty="0"/>
              <a:t> con </a:t>
            </a:r>
            <a:r>
              <a:rPr lang="en-US" dirty="0" err="1"/>
              <a:t>nobleza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las </a:t>
            </a:r>
            <a:r>
              <a:rPr lang="en-US" dirty="0" err="1"/>
              <a:t>superas</a:t>
            </a:r>
            <a:r>
              <a:rPr lang="en-US" dirty="0"/>
              <a:t> a </a:t>
            </a:r>
            <a:r>
              <a:rPr lang="en-US" dirty="0" err="1"/>
              <a:t>todas</a:t>
            </a:r>
            <a:r>
              <a:rPr lang="en-US" dirty="0"/>
              <a:t>.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 lang="en-US"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rPr lang="en-US"/>
              <a:t>Her children </a:t>
            </a:r>
            <a:r>
              <a:rPr lang="en-US" dirty="0"/>
              <a:t>rise up and bless her; Her husband also, and he praises her, saying: [29] "Many daughters have done nobly, But you excel them all."</a:t>
            </a:r>
            <a:endParaRPr dirty="0"/>
          </a:p>
        </p:txBody>
      </p:sp>
      <p:sp>
        <p:nvSpPr>
          <p:cNvPr id="141" name="Text Placeholder 2"/>
          <p:cNvSpPr txBox="1"/>
          <p:nvPr/>
        </p:nvSpPr>
        <p:spPr>
          <a:xfrm>
            <a:off x="107928" y="4478295"/>
            <a:ext cx="9052874" cy="53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>
            <a:normAutofit/>
          </a:bodyPr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/>
              <a:t>Proverbs/</a:t>
            </a:r>
            <a:r>
              <a:rPr dirty="0" err="1"/>
              <a:t>Proverbios</a:t>
            </a:r>
            <a:r>
              <a:rPr dirty="0"/>
              <a:t> 31:</a:t>
            </a:r>
            <a:r>
              <a:rPr lang="en-US" dirty="0"/>
              <a:t>28-29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1494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Godly women have developed their own faith.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See Abigail (1 Sam.25:23-25)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Mujeres piadosas tienen su propia fe.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Véase Abigail (1 Sam. 25:23-25)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3929640"/>
          </a:xfrm>
          <a:prstGeom prst="rect">
            <a:avLst/>
          </a:prstGeom>
        </p:spPr>
        <p:txBody>
          <a:bodyPr numCol="2" spcCol="446180" anchor="t"/>
          <a:lstStyle/>
          <a:p>
            <a:pPr algn="l" defTabSz="832104">
              <a:spcBef>
                <a:spcPts val="600"/>
              </a:spcBef>
              <a:defRPr sz="3185">
                <a:solidFill>
                  <a:srgbClr val="FFFFFF"/>
                </a:solidFill>
              </a:defRPr>
            </a:pPr>
            <a:r>
              <a:t>But you, why do you judge your brother? Or you again, why do you regard your brother with contempt? For </a:t>
            </a:r>
            <a:r>
              <a:rPr b="1" u="sng"/>
              <a:t>we will all</a:t>
            </a:r>
            <a:r>
              <a:t> stand before the judgment seat of God. </a:t>
            </a:r>
          </a:p>
          <a:p>
            <a:pPr algn="l" defTabSz="832104">
              <a:spcBef>
                <a:spcPts val="600"/>
              </a:spcBef>
              <a:defRPr sz="3185">
                <a:solidFill>
                  <a:srgbClr val="FFFFFF"/>
                </a:solidFill>
              </a:defRPr>
            </a:pPr>
            <a:r>
              <a:t>“Pero tú, ¿por qué juzgas a tu hermano? O también, tú, ¿por qué menosprecias a tu hermano? Porque </a:t>
            </a:r>
            <a:r>
              <a:rPr b="1" u="sng"/>
              <a:t>todos compareceremos</a:t>
            </a:r>
            <a:r>
              <a:t> ante el tribunal de Dios. 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idx="21"/>
          </p:nvPr>
        </p:nvSpPr>
        <p:spPr>
          <a:xfrm>
            <a:off x="93073" y="4226705"/>
            <a:ext cx="8159751" cy="74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Romans/Romanos 14:10-13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3929640"/>
          </a:xfrm>
          <a:prstGeom prst="rect">
            <a:avLst/>
          </a:prstGeom>
        </p:spPr>
        <p:txBody>
          <a:bodyPr numCol="2" spcCol="446180" anchor="t">
            <a:normAutofit lnSpcReduction="10000"/>
          </a:bodyPr>
          <a:lstStyle/>
          <a:p>
            <a:pPr algn="l" defTabSz="886968">
              <a:spcBef>
                <a:spcPts val="600"/>
              </a:spcBef>
              <a:defRPr sz="3395">
                <a:solidFill>
                  <a:srgbClr val="FFFFFF"/>
                </a:solidFill>
              </a:defRPr>
            </a:pPr>
            <a:r>
              <a:rPr dirty="0"/>
              <a:t> [11] For it is written, "As I LIVE, SAYS THE LORD, every KNEE SHALL BOW TO ME, AND EVERY TONGUE SHALL GIVE PRAISE TO GOD.</a:t>
            </a:r>
          </a:p>
          <a:p>
            <a:pPr algn="l" defTabSz="886968">
              <a:spcBef>
                <a:spcPts val="600"/>
              </a:spcBef>
              <a:defRPr sz="3395">
                <a:solidFill>
                  <a:srgbClr val="FFFFFF"/>
                </a:solidFill>
              </a:defRPr>
            </a:pPr>
            <a:endParaRPr lang="en-US" dirty="0"/>
          </a:p>
          <a:p>
            <a:pPr algn="l" defTabSz="886968">
              <a:spcBef>
                <a:spcPts val="600"/>
              </a:spcBef>
              <a:defRPr sz="3395">
                <a:solidFill>
                  <a:srgbClr val="FFFFFF"/>
                </a:solidFill>
              </a:defRPr>
            </a:pPr>
            <a:r>
              <a:rPr lang="en-US" dirty="0" err="1"/>
              <a:t>Porque</a:t>
            </a:r>
            <a:r>
              <a:rPr lang="en-US" dirty="0"/>
              <a:t>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escrito</a:t>
            </a:r>
            <a:r>
              <a:rPr dirty="0"/>
              <a:t>: Vivo yo —dice el Señor— </a:t>
            </a:r>
            <a:r>
              <a:rPr dirty="0" err="1"/>
              <a:t>que</a:t>
            </a:r>
            <a:r>
              <a:rPr dirty="0"/>
              <a:t> ante </a:t>
            </a:r>
            <a:r>
              <a:rPr dirty="0" err="1"/>
              <a:t>mí</a:t>
            </a:r>
            <a:r>
              <a:rPr dirty="0"/>
              <a:t> se </a:t>
            </a:r>
            <a:r>
              <a:rPr dirty="0" err="1"/>
              <a:t>doblará</a:t>
            </a:r>
            <a:r>
              <a:rPr dirty="0"/>
              <a:t> </a:t>
            </a:r>
            <a:r>
              <a:rPr dirty="0" err="1"/>
              <a:t>toda</a:t>
            </a:r>
            <a:r>
              <a:rPr dirty="0"/>
              <a:t> </a:t>
            </a:r>
            <a:r>
              <a:rPr dirty="0" err="1"/>
              <a:t>rodilla</a:t>
            </a:r>
            <a:r>
              <a:rPr dirty="0"/>
              <a:t>, y </a:t>
            </a:r>
            <a:r>
              <a:rPr dirty="0" err="1"/>
              <a:t>toda</a:t>
            </a:r>
            <a:r>
              <a:rPr dirty="0"/>
              <a:t> </a:t>
            </a:r>
            <a:r>
              <a:rPr dirty="0" err="1"/>
              <a:t>lengua</a:t>
            </a:r>
            <a:r>
              <a:rPr dirty="0"/>
              <a:t> </a:t>
            </a:r>
            <a:r>
              <a:rPr dirty="0" err="1"/>
              <a:t>alabará</a:t>
            </a:r>
            <a:r>
              <a:rPr dirty="0"/>
              <a:t> a Dios. 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idx="21"/>
          </p:nvPr>
        </p:nvSpPr>
        <p:spPr>
          <a:xfrm>
            <a:off x="93073" y="4226705"/>
            <a:ext cx="8159751" cy="74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Romans/Romanos 14:10-13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3929640"/>
          </a:xfrm>
          <a:prstGeom prst="rect">
            <a:avLst/>
          </a:prstGeom>
        </p:spPr>
        <p:txBody>
          <a:bodyPr numCol="2" spcCol="446180" anchor="t"/>
          <a:lstStyle/>
          <a:p>
            <a:pPr algn="l" defTabSz="722376">
              <a:spcBef>
                <a:spcPts val="500"/>
              </a:spcBef>
              <a:defRPr sz="2765">
                <a:solidFill>
                  <a:srgbClr val="FFFFFF"/>
                </a:solidFill>
              </a:defRPr>
            </a:pPr>
            <a:r>
              <a:t>[12] So then </a:t>
            </a:r>
            <a:r>
              <a:rPr b="1" u="sng"/>
              <a:t>each one of us will</a:t>
            </a:r>
            <a:r>
              <a:t> give an account of himself to God. [13] Therefore let us not judge one another anymore, but rather determine this-not to put an obstacle or a stumbling block in a brother's way.</a:t>
            </a:r>
          </a:p>
          <a:p>
            <a:pPr algn="l" defTabSz="722376">
              <a:spcBef>
                <a:spcPts val="500"/>
              </a:spcBef>
              <a:defRPr sz="2765">
                <a:solidFill>
                  <a:srgbClr val="FFFFFF"/>
                </a:solidFill>
              </a:defRPr>
            </a:pPr>
            <a:r>
              <a:t>De modo que </a:t>
            </a:r>
            <a:r>
              <a:rPr b="1" u="sng"/>
              <a:t>cada uno de nosotros</a:t>
            </a:r>
            <a:r>
              <a:t> dará a Dios cuenta de sí mismo. Por consiguiente, ya no nos juzguemos los unos a los otros, sino más bien decidid esto: no poner obstáculo o piedra de tropiezo al hermano.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idx="21"/>
          </p:nvPr>
        </p:nvSpPr>
        <p:spPr>
          <a:xfrm>
            <a:off x="93073" y="4226705"/>
            <a:ext cx="8159751" cy="7426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Romans/Romanos 14:10-13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/>
          <a:lstStyle/>
          <a:p>
            <a:pPr algn="l">
              <a:defRPr sz="3500">
                <a:solidFill>
                  <a:srgbClr val="FFFFFF"/>
                </a:solidFill>
              </a:defRPr>
            </a:pPr>
            <a:r>
              <a:t>A godly woman know who she is and who she isn’t.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endParaRPr/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Una mujer piadosa saben quien es y quien no es.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>
            <a:normAutofit lnSpcReduction="10000"/>
          </a:bodyPr>
          <a:lstStyle/>
          <a:p>
            <a:pPr algn="l" defTabSz="704087">
              <a:spcBef>
                <a:spcPts val="500"/>
              </a:spcBef>
              <a:defRPr sz="2695" b="1">
                <a:solidFill>
                  <a:srgbClr val="FFFFFF"/>
                </a:solidFill>
              </a:defRPr>
            </a:pPr>
            <a:r>
              <a:rPr dirty="0"/>
              <a:t>A godly woman isn’t</a:t>
            </a:r>
            <a:r>
              <a:rPr lang="en-US" dirty="0"/>
              <a:t> always</a:t>
            </a:r>
            <a:r>
              <a:rPr dirty="0"/>
              <a:t> traditional. </a:t>
            </a:r>
          </a:p>
          <a:p>
            <a:pPr algn="l" defTabSz="704087">
              <a:spcBef>
                <a:spcPts val="500"/>
              </a:spcBef>
              <a:defRPr sz="2695">
                <a:solidFill>
                  <a:srgbClr val="FFFFFF"/>
                </a:solidFill>
              </a:defRPr>
            </a:pPr>
            <a:r>
              <a:rPr dirty="0"/>
              <a:t>Acts 16:1-2 NASB95- Paul came also to </a:t>
            </a:r>
            <a:r>
              <a:rPr dirty="0" err="1"/>
              <a:t>Derbe</a:t>
            </a:r>
            <a:r>
              <a:rPr dirty="0"/>
              <a:t> and to </a:t>
            </a:r>
            <a:r>
              <a:rPr dirty="0" err="1"/>
              <a:t>Lystra</a:t>
            </a:r>
            <a:r>
              <a:rPr dirty="0"/>
              <a:t>. And a disciple was there, named Timothy, the son of a Jewish woman who was a believer, but his father was a Greek, [2] and he was well spoken of by the brethren who were in </a:t>
            </a:r>
            <a:r>
              <a:rPr dirty="0" err="1"/>
              <a:t>Lystra</a:t>
            </a:r>
            <a:r>
              <a:rPr dirty="0"/>
              <a:t> and </a:t>
            </a:r>
            <a:r>
              <a:rPr dirty="0" err="1"/>
              <a:t>Iconium</a:t>
            </a:r>
            <a:r>
              <a:rPr dirty="0"/>
              <a:t>.</a:t>
            </a:r>
          </a:p>
          <a:p>
            <a:pPr algn="l" defTabSz="704087">
              <a:spcBef>
                <a:spcPts val="500"/>
              </a:spcBef>
              <a:defRPr sz="2695" b="1">
                <a:solidFill>
                  <a:srgbClr val="FFFFFF"/>
                </a:solidFill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piadosa</a:t>
            </a:r>
            <a:r>
              <a:rPr dirty="0"/>
              <a:t>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dirty="0"/>
              <a:t>es </a:t>
            </a:r>
            <a:r>
              <a:rPr dirty="0" err="1"/>
              <a:t>tradicional</a:t>
            </a:r>
            <a:r>
              <a:rPr dirty="0"/>
              <a:t>. </a:t>
            </a:r>
          </a:p>
          <a:p>
            <a:pPr algn="l" defTabSz="704087">
              <a:spcBef>
                <a:spcPts val="500"/>
              </a:spcBef>
              <a:defRPr sz="2695">
                <a:solidFill>
                  <a:srgbClr val="FFFFFF"/>
                </a:solidFill>
              </a:defRPr>
            </a:pPr>
            <a:r>
              <a:rPr dirty="0" err="1"/>
              <a:t>Hechos</a:t>
            </a:r>
            <a:r>
              <a:rPr dirty="0"/>
              <a:t> 16:1-2 LBLA- </a:t>
            </a:r>
            <a:r>
              <a:rPr dirty="0" err="1"/>
              <a:t>Llegó</a:t>
            </a:r>
            <a:r>
              <a:rPr dirty="0"/>
              <a:t> </a:t>
            </a:r>
            <a:r>
              <a:rPr dirty="0" err="1"/>
              <a:t>también</a:t>
            </a:r>
            <a:r>
              <a:rPr dirty="0"/>
              <a:t> a </a:t>
            </a:r>
            <a:r>
              <a:rPr dirty="0" err="1"/>
              <a:t>Derbe</a:t>
            </a:r>
            <a:r>
              <a:rPr dirty="0"/>
              <a:t> y a </a:t>
            </a:r>
            <a:r>
              <a:rPr dirty="0" err="1"/>
              <a:t>Listra</a:t>
            </a:r>
            <a:r>
              <a:rPr dirty="0"/>
              <a:t>. Y </a:t>
            </a:r>
            <a:r>
              <a:rPr dirty="0" err="1"/>
              <a:t>estaba</a:t>
            </a:r>
            <a:r>
              <a:rPr dirty="0"/>
              <a:t> </a:t>
            </a:r>
            <a:r>
              <a:rPr dirty="0" err="1"/>
              <a:t>allí</a:t>
            </a:r>
            <a:r>
              <a:rPr dirty="0"/>
              <a:t> </a:t>
            </a:r>
            <a:r>
              <a:rPr dirty="0" err="1"/>
              <a:t>cierto</a:t>
            </a:r>
            <a:r>
              <a:rPr dirty="0"/>
              <a:t> </a:t>
            </a:r>
            <a:r>
              <a:rPr dirty="0" err="1"/>
              <a:t>discípulo</a:t>
            </a:r>
            <a:r>
              <a:rPr dirty="0"/>
              <a:t> </a:t>
            </a:r>
            <a:r>
              <a:rPr dirty="0" err="1"/>
              <a:t>llamado</a:t>
            </a:r>
            <a:r>
              <a:rPr dirty="0"/>
              <a:t> </a:t>
            </a:r>
            <a:r>
              <a:rPr dirty="0" err="1"/>
              <a:t>Timoteo</a:t>
            </a:r>
            <a:r>
              <a:rPr dirty="0"/>
              <a:t>, </a:t>
            </a:r>
            <a:r>
              <a:rPr dirty="0" err="1"/>
              <a:t>hijo</a:t>
            </a:r>
            <a:r>
              <a:rPr dirty="0"/>
              <a:t> de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judía</a:t>
            </a:r>
            <a:r>
              <a:rPr dirty="0"/>
              <a:t> </a:t>
            </a:r>
            <a:r>
              <a:rPr dirty="0" err="1"/>
              <a:t>creyente</a:t>
            </a:r>
            <a:r>
              <a:rPr dirty="0"/>
              <a:t>, </a:t>
            </a:r>
            <a:r>
              <a:rPr dirty="0" err="1"/>
              <a:t>pero</a:t>
            </a:r>
            <a:r>
              <a:rPr dirty="0"/>
              <a:t> de padre </a:t>
            </a:r>
            <a:r>
              <a:rPr dirty="0" err="1"/>
              <a:t>griego</a:t>
            </a:r>
            <a:r>
              <a:rPr dirty="0"/>
              <a:t>, [2] del </a:t>
            </a:r>
            <a:r>
              <a:rPr dirty="0" err="1"/>
              <a:t>cual</a:t>
            </a:r>
            <a:r>
              <a:rPr dirty="0"/>
              <a:t> </a:t>
            </a:r>
            <a:r>
              <a:rPr dirty="0" err="1"/>
              <a:t>hablaban</a:t>
            </a:r>
            <a:r>
              <a:rPr dirty="0"/>
              <a:t> </a:t>
            </a:r>
            <a:r>
              <a:rPr dirty="0" err="1"/>
              <a:t>elogiosamente</a:t>
            </a:r>
            <a:r>
              <a:rPr dirty="0"/>
              <a:t> los </a:t>
            </a:r>
            <a:r>
              <a:rPr dirty="0" err="1"/>
              <a:t>hermanos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estaban</a:t>
            </a:r>
            <a:r>
              <a:rPr dirty="0"/>
              <a:t> en </a:t>
            </a:r>
            <a:r>
              <a:rPr dirty="0" err="1"/>
              <a:t>Listra</a:t>
            </a:r>
            <a:r>
              <a:rPr dirty="0"/>
              <a:t> y en </a:t>
            </a:r>
            <a:r>
              <a:rPr dirty="0" err="1"/>
              <a:t>Iconio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198" y="113326"/>
            <a:ext cx="8923604" cy="4916848"/>
          </a:xfrm>
          <a:prstGeom prst="rect">
            <a:avLst/>
          </a:prstGeom>
        </p:spPr>
        <p:txBody>
          <a:bodyPr lIns="12700" tIns="12700" rIns="12700" bIns="12700" numCol="2" spcCol="446180" anchor="t">
            <a:normAutofit lnSpcReduction="10000"/>
          </a:bodyPr>
          <a:lstStyle/>
          <a:p>
            <a:pPr algn="l" defTabSz="813816">
              <a:spcBef>
                <a:spcPts val="600"/>
              </a:spcBef>
              <a:defRPr sz="3115" b="1">
                <a:solidFill>
                  <a:srgbClr val="FFFFFF"/>
                </a:solidFill>
              </a:defRPr>
            </a:pPr>
            <a:r>
              <a:rPr dirty="0"/>
              <a:t>A godly woman isn’t</a:t>
            </a:r>
            <a:r>
              <a:rPr lang="en-US" dirty="0"/>
              <a:t> always</a:t>
            </a:r>
            <a:r>
              <a:rPr dirty="0"/>
              <a:t> traditional. </a:t>
            </a:r>
          </a:p>
          <a:p>
            <a:pPr algn="l" defTabSz="813816">
              <a:spcBef>
                <a:spcPts val="600"/>
              </a:spcBef>
              <a:defRPr sz="3115">
                <a:solidFill>
                  <a:srgbClr val="FFFFFF"/>
                </a:solidFill>
              </a:defRPr>
            </a:pPr>
            <a:r>
              <a:rPr dirty="0"/>
              <a:t>2 Timothy 1:5 NASB95- For I am mindful of the sincere faith within you, which first dwelt in your grandmother Lois and your mother Eunice, and I am sure that it is in you as well.</a:t>
            </a:r>
          </a:p>
          <a:p>
            <a:pPr algn="l" defTabSz="813816">
              <a:spcBef>
                <a:spcPts val="600"/>
              </a:spcBef>
              <a:defRPr sz="3115" b="1">
                <a:solidFill>
                  <a:srgbClr val="FFFFFF"/>
                </a:solidFill>
              </a:defRPr>
            </a:pPr>
            <a:endParaRPr lang="en-US" dirty="0"/>
          </a:p>
          <a:p>
            <a:pPr algn="l" defTabSz="813816">
              <a:spcBef>
                <a:spcPts val="600"/>
              </a:spcBef>
              <a:defRPr sz="3115" b="1">
                <a:solidFill>
                  <a:srgbClr val="FFFFFF"/>
                </a:solidFill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mujer</a:t>
            </a:r>
            <a:r>
              <a:rPr dirty="0"/>
              <a:t> </a:t>
            </a:r>
            <a:r>
              <a:rPr dirty="0" err="1"/>
              <a:t>piadosa</a:t>
            </a:r>
            <a:r>
              <a:rPr dirty="0"/>
              <a:t>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dirty="0"/>
              <a:t>es </a:t>
            </a:r>
            <a:r>
              <a:rPr dirty="0" err="1"/>
              <a:t>tradicional</a:t>
            </a:r>
            <a:r>
              <a:rPr dirty="0"/>
              <a:t>. </a:t>
            </a:r>
          </a:p>
          <a:p>
            <a:pPr algn="l" defTabSz="813816">
              <a:spcBef>
                <a:spcPts val="600"/>
              </a:spcBef>
              <a:defRPr sz="3115">
                <a:solidFill>
                  <a:srgbClr val="FFFFFF"/>
                </a:solidFill>
              </a:defRPr>
            </a:pPr>
            <a:r>
              <a:rPr dirty="0"/>
              <a:t>2 </a:t>
            </a:r>
            <a:r>
              <a:rPr dirty="0" err="1"/>
              <a:t>Timoteo</a:t>
            </a:r>
            <a:r>
              <a:rPr dirty="0"/>
              <a:t> 1:5 LBLA-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tengo</a:t>
            </a:r>
            <a:r>
              <a:rPr dirty="0"/>
              <a:t> </a:t>
            </a:r>
            <a:r>
              <a:rPr dirty="0" err="1"/>
              <a:t>presente</a:t>
            </a:r>
            <a:r>
              <a:rPr dirty="0"/>
              <a:t> la fe </a:t>
            </a:r>
            <a:r>
              <a:rPr dirty="0" err="1"/>
              <a:t>sincera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hay en ti, la </a:t>
            </a:r>
            <a:r>
              <a:rPr dirty="0" err="1"/>
              <a:t>cual</a:t>
            </a:r>
            <a:r>
              <a:rPr dirty="0"/>
              <a:t> </a:t>
            </a:r>
            <a:r>
              <a:rPr dirty="0" err="1"/>
              <a:t>habitó</a:t>
            </a:r>
            <a:r>
              <a:rPr dirty="0"/>
              <a:t> </a:t>
            </a:r>
            <a:r>
              <a:rPr dirty="0" err="1"/>
              <a:t>primero</a:t>
            </a:r>
            <a:r>
              <a:rPr dirty="0"/>
              <a:t> en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abuela</a:t>
            </a:r>
            <a:r>
              <a:rPr dirty="0"/>
              <a:t> </a:t>
            </a:r>
            <a:r>
              <a:rPr dirty="0" err="1"/>
              <a:t>Loida</a:t>
            </a:r>
            <a:r>
              <a:rPr dirty="0"/>
              <a:t> y en </a:t>
            </a:r>
            <a:r>
              <a:rPr dirty="0" err="1"/>
              <a:t>tu</a:t>
            </a:r>
            <a:r>
              <a:rPr dirty="0"/>
              <a:t> madre Eunice, y </a:t>
            </a:r>
            <a:r>
              <a:rPr dirty="0" err="1"/>
              <a:t>estoy</a:t>
            </a:r>
            <a:r>
              <a:rPr dirty="0"/>
              <a:t> </a:t>
            </a:r>
            <a:r>
              <a:rPr dirty="0" err="1"/>
              <a:t>seguro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en ti </a:t>
            </a:r>
            <a:r>
              <a:rPr dirty="0" err="1"/>
              <a:t>también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John-Paul Flores</cp:lastModifiedBy>
  <cp:revision>1</cp:revision>
  <dcterms:modified xsi:type="dcterms:W3CDTF">2024-03-16T16:40:49Z</dcterms:modified>
</cp:coreProperties>
</file>