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56" r:id="rId2"/>
    <p:sldId id="278" r:id="rId3"/>
    <p:sldId id="270" r:id="rId4"/>
    <p:sldId id="276" r:id="rId5"/>
    <p:sldId id="277" r:id="rId6"/>
    <p:sldId id="268" r:id="rId7"/>
    <p:sldId id="279" r:id="rId8"/>
    <p:sldId id="264" r:id="rId9"/>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C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9469" autoAdjust="0"/>
  </p:normalViewPr>
  <p:slideViewPr>
    <p:cSldViewPr snapToGrid="0">
      <p:cViewPr varScale="1">
        <p:scale>
          <a:sx n="96" d="100"/>
          <a:sy n="96" d="100"/>
        </p:scale>
        <p:origin x="67" y="137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8BE867A3-757A-47F8-875F-15040799C3EB}" type="datetimeFigureOut">
              <a:rPr lang="en-US" smtClean="0"/>
              <a:t>4/5/2024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3742178-87F1-4B1A-930A-685C2977167B}" type="slidenum">
              <a:rPr lang="en-US" smtClean="0"/>
              <a:t>‹#›</a:t>
            </a:fld>
            <a:endParaRPr lang="en-US"/>
          </a:p>
        </p:txBody>
      </p:sp>
    </p:spTree>
    <p:extLst>
      <p:ext uri="{BB962C8B-B14F-4D97-AF65-F5344CB8AC3E}">
        <p14:creationId xmlns:p14="http://schemas.microsoft.com/office/powerpoint/2010/main" val="893691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742178-87F1-4B1A-930A-685C2977167B}" type="slidenum">
              <a:rPr lang="en-US" smtClean="0"/>
              <a:t>1</a:t>
            </a:fld>
            <a:endParaRPr lang="en-US"/>
          </a:p>
        </p:txBody>
      </p:sp>
    </p:spTree>
    <p:extLst>
      <p:ext uri="{BB962C8B-B14F-4D97-AF65-F5344CB8AC3E}">
        <p14:creationId xmlns:p14="http://schemas.microsoft.com/office/powerpoint/2010/main" val="1070011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After getting escorted out of Egypt, Abram goes back to Bethel, and to the area where he had been previously – back to the altar he built and called upon the Lord.  What do you think might be significant about this?</a:t>
            </a:r>
          </a:p>
          <a:p>
            <a:r>
              <a:rPr lang="en-US" sz="1000" dirty="0"/>
              <a:t>- This was the place he first called upon the Lord, and perhaps after the experience in Egypt, this could have re-grounded him and refreshed his faith.</a:t>
            </a:r>
          </a:p>
          <a:p>
            <a:endParaRPr lang="en-US" sz="1000" dirty="0"/>
          </a:p>
          <a:p>
            <a:r>
              <a:rPr lang="en-US" sz="1000" dirty="0"/>
              <a:t>Who was with him?  His wife, all their possessions (v1-2 mentioned here that he was very rich in livestock, silver and gold), along with Lot and all his possessions (v5 - flocks, herds, tents).</a:t>
            </a:r>
          </a:p>
          <a:p>
            <a:endParaRPr lang="en-US" sz="1000" dirty="0"/>
          </a:p>
          <a:p>
            <a:r>
              <a:rPr lang="en-US" sz="1000" dirty="0"/>
              <a:t>A problem arises here – what is it?</a:t>
            </a:r>
          </a:p>
          <a:p>
            <a:pPr marL="176679" indent="-176679">
              <a:buFontTx/>
              <a:buChar char="-"/>
            </a:pPr>
            <a:r>
              <a:rPr lang="en-US" sz="1000" dirty="0"/>
              <a:t>They were becoming too crowded on the land – they had too many possessions and their herdsmen were causing strife with the other.  (v7)</a:t>
            </a:r>
          </a:p>
          <a:p>
            <a:pPr marL="176679" indent="-176679">
              <a:buFontTx/>
              <a:buChar char="-"/>
            </a:pPr>
            <a:r>
              <a:rPr lang="en-US" sz="1000" dirty="0"/>
              <a:t>We also don’t know if the famine mentioned in Chapter 12:10 had ended.  This could have added to the concern/problem with limited resources to support both herds.</a:t>
            </a:r>
          </a:p>
          <a:p>
            <a:pPr marL="176679" indent="-176679">
              <a:buFontTx/>
              <a:buChar char="-"/>
            </a:pPr>
            <a:endParaRPr lang="en-US" sz="1000" dirty="0"/>
          </a:p>
          <a:p>
            <a:r>
              <a:rPr lang="en-US" sz="1000" dirty="0"/>
              <a:t>The end of verse 7 has a sentence “Now the Canaanite and the Perizzite were dwelling then in the land.”  Why do you think this is mentioned?</a:t>
            </a:r>
          </a:p>
          <a:p>
            <a:pPr marL="176679" indent="-176679">
              <a:buFontTx/>
              <a:buChar char="-"/>
            </a:pPr>
            <a:r>
              <a:rPr lang="en-US" sz="1000" dirty="0"/>
              <a:t>There were also others trying to live off the same land</a:t>
            </a:r>
          </a:p>
          <a:p>
            <a:pPr marL="176679" indent="-176679">
              <a:buFontTx/>
              <a:buChar char="-"/>
            </a:pPr>
            <a:r>
              <a:rPr lang="en-US" sz="1000" dirty="0"/>
              <a:t>Others could have been aware of the growing problem between the herdsmen of Abram and Lot – it needed to be solved and would likely reflect poorly on Abram and Lot.</a:t>
            </a:r>
          </a:p>
          <a:p>
            <a:pPr marL="176679" indent="-176679">
              <a:buFontTx/>
              <a:buChar char="-"/>
            </a:pPr>
            <a:endParaRPr lang="en-US" sz="1000" dirty="0"/>
          </a:p>
          <a:p>
            <a:r>
              <a:rPr lang="en-US" sz="1000" dirty="0"/>
              <a:t>How does Abram handle this problem?  Verses 8-9 – “So Abram said to Lot, ‘Please let there be no strife between you and me, nor between my herdsmen and your herdsmen, for we are brothers. Is not the whole land before you? Please separate from me; if to the left, then I will go to the right; or if to the right, then I will go to the left.’”</a:t>
            </a:r>
          </a:p>
          <a:p>
            <a:endParaRPr lang="en-US" sz="1000" dirty="0"/>
          </a:p>
          <a:p>
            <a:r>
              <a:rPr lang="en-US" sz="1000" dirty="0"/>
              <a:t>What impresses you about this solution by Abram?</a:t>
            </a:r>
          </a:p>
          <a:p>
            <a:pPr marL="176679" indent="-176679">
              <a:buFontTx/>
              <a:buChar char="-"/>
            </a:pPr>
            <a:r>
              <a:rPr lang="en-US" sz="1000" dirty="0"/>
              <a:t>He approaches Lot humbly – starts with “please” and uses twice.</a:t>
            </a:r>
          </a:p>
          <a:p>
            <a:pPr marL="176679" indent="-176679">
              <a:buFontTx/>
              <a:buChar char="-"/>
            </a:pPr>
            <a:r>
              <a:rPr lang="en-US" sz="1000" dirty="0"/>
              <a:t>Asks for Lot’s help in making for peace</a:t>
            </a:r>
          </a:p>
          <a:p>
            <a:pPr marL="176679" indent="-176679">
              <a:buFontTx/>
              <a:buChar char="-"/>
            </a:pPr>
            <a:r>
              <a:rPr lang="en-US" sz="1000" dirty="0"/>
              <a:t>Made Lot his equal – “we are brothers” when Abram was his uncle, seemed to be richer, older and could probably have dictated the outcome to Lot.</a:t>
            </a:r>
          </a:p>
          <a:p>
            <a:pPr marL="176679" indent="-176679">
              <a:buFontTx/>
              <a:buChar char="-"/>
            </a:pPr>
            <a:r>
              <a:rPr lang="en-US" sz="1000" dirty="0"/>
              <a:t>Gave Lot first choice/pick – showed deference to Lot’s desire.</a:t>
            </a:r>
          </a:p>
          <a:p>
            <a:pPr marL="176679" indent="-176679">
              <a:buFontTx/>
              <a:buChar char="-"/>
            </a:pPr>
            <a:endParaRPr lang="en-US" sz="1000" dirty="0"/>
          </a:p>
          <a:p>
            <a:r>
              <a:rPr lang="en-US" sz="1000" dirty="0"/>
              <a:t>Why would Abram approach the situation this way?</a:t>
            </a:r>
          </a:p>
          <a:p>
            <a:r>
              <a:rPr lang="en-US" sz="1000" dirty="0"/>
              <a:t>-   Avoids conflict with Lot, or in disappointment/resentment from Lot in Abram choosing for him.</a:t>
            </a:r>
          </a:p>
          <a:p>
            <a:pPr marL="176679" indent="-176679">
              <a:buFontTx/>
              <a:buChar char="-"/>
            </a:pPr>
            <a:r>
              <a:rPr lang="en-US" sz="1000" dirty="0"/>
              <a:t>Continued trust in the Lord to provide</a:t>
            </a:r>
          </a:p>
          <a:p>
            <a:pPr marL="176679" indent="-176679">
              <a:buFontTx/>
              <a:buChar char="-"/>
            </a:pPr>
            <a:r>
              <a:rPr lang="en-US" sz="1000" dirty="0"/>
              <a:t>Continued trust in the Lord’s promises to Abram</a:t>
            </a:r>
          </a:p>
          <a:p>
            <a:pPr marL="176679" indent="-176679">
              <a:buFontTx/>
              <a:buChar char="-"/>
            </a:pPr>
            <a:r>
              <a:rPr lang="en-US" sz="1000" dirty="0"/>
              <a:t>Gets away from Abram trying to solve/outsmart the problem (like in Egypt)</a:t>
            </a:r>
          </a:p>
          <a:p>
            <a:pPr marL="176679" indent="-176679">
              <a:buFontTx/>
              <a:buChar char="-"/>
            </a:pPr>
            <a:endParaRPr lang="en-US" sz="1000" dirty="0"/>
          </a:p>
          <a:p>
            <a:r>
              <a:rPr lang="en-US" sz="1000" dirty="0"/>
              <a:t>How did Lot choose?</a:t>
            </a:r>
          </a:p>
          <a:p>
            <a:pPr marL="176679" indent="-176679">
              <a:buFontTx/>
              <a:buChar char="-"/>
            </a:pPr>
            <a:r>
              <a:rPr lang="en-US" sz="1000" dirty="0">
                <a:latin typeface="Aptos" panose="020B0004020202020204" pitchFamily="34" charset="0"/>
                <a:ea typeface="Aptos" panose="020B0004020202020204" pitchFamily="34" charset="0"/>
                <a:cs typeface="Times New Roman" panose="02020603050405020304" pitchFamily="18" charset="0"/>
              </a:rPr>
              <a:t>“Lifted up his eyes”, saw the well-watered valley of the Jordan (v10)</a:t>
            </a:r>
          </a:p>
          <a:p>
            <a:pPr marL="176679" indent="-176679">
              <a:buFontTx/>
              <a:buChar char="-"/>
            </a:pPr>
            <a:r>
              <a:rPr lang="en-US" sz="1000" dirty="0">
                <a:latin typeface="Aptos" panose="020B0004020202020204" pitchFamily="34" charset="0"/>
                <a:ea typeface="Aptos" panose="020B0004020202020204" pitchFamily="34" charset="0"/>
                <a:cs typeface="Times New Roman" panose="02020603050405020304" pitchFamily="18" charset="0"/>
              </a:rPr>
              <a:t>Chose the beautiful/fertile land – the best for himself</a:t>
            </a:r>
          </a:p>
          <a:p>
            <a:pPr marL="176679" indent="-176679">
              <a:buFontTx/>
              <a:buChar char="-"/>
            </a:pPr>
            <a:r>
              <a:rPr lang="en-US" sz="1000" dirty="0">
                <a:latin typeface="Aptos" panose="020B0004020202020204" pitchFamily="34" charset="0"/>
                <a:ea typeface="Aptos" panose="020B0004020202020204" pitchFamily="34" charset="0"/>
                <a:cs typeface="Times New Roman" panose="02020603050405020304" pitchFamily="18" charset="0"/>
              </a:rPr>
              <a:t>So Lot headed east.</a:t>
            </a:r>
          </a:p>
          <a:p>
            <a:pPr marL="176679" indent="-176679">
              <a:buFontTx/>
              <a:buChar char="-"/>
            </a:pPr>
            <a:r>
              <a:rPr lang="en-US" sz="1000" dirty="0">
                <a:latin typeface="Aptos" panose="020B0004020202020204" pitchFamily="34" charset="0"/>
                <a:ea typeface="Aptos" panose="020B0004020202020204" pitchFamily="34" charset="0"/>
                <a:cs typeface="Times New Roman" panose="02020603050405020304" pitchFamily="18" charset="0"/>
              </a:rPr>
              <a:t>This choice has serious consequences, foreshadowed in v12-13 – “Lot settled in the cities of the valley, and moved his tents as far as Sodom. Now the men of Sodom were wicked exceedingly and sinners against the Lord.”</a:t>
            </a:r>
          </a:p>
          <a:p>
            <a:pPr marL="176679" indent="-176679">
              <a:buFontTx/>
              <a:buChar char="-"/>
            </a:pPr>
            <a:endParaRPr lang="en-US" sz="1000" dirty="0">
              <a:latin typeface="Aptos" panose="020B0004020202020204" pitchFamily="34" charset="0"/>
              <a:ea typeface="Aptos" panose="020B0004020202020204" pitchFamily="34" charset="0"/>
              <a:cs typeface="Times New Roman" panose="02020603050405020304" pitchFamily="18" charset="0"/>
            </a:endParaRPr>
          </a:p>
          <a:p>
            <a:r>
              <a:rPr lang="en-US" sz="1000" dirty="0">
                <a:latin typeface="Aptos" panose="020B0004020202020204" pitchFamily="34" charset="0"/>
                <a:ea typeface="Aptos" panose="020B0004020202020204" pitchFamily="34" charset="0"/>
                <a:cs typeface="Times New Roman" panose="02020603050405020304" pitchFamily="18" charset="0"/>
              </a:rPr>
              <a:t>We will talk about things that happen to Lot a bit later in this class and in future classes, but we have Lot making a decision based on what he saw was pleasant and desirable. Where else have we talked about people get drawn away from God by what they see? The people of Noah’s time (“sons of God”) marrying “daughters of men” based on physical appearance/beauty.</a:t>
            </a:r>
          </a:p>
          <a:p>
            <a:pPr marL="176679" indent="-176679">
              <a:buFontTx/>
              <a:buChar char="-"/>
            </a:pPr>
            <a:endParaRPr lang="en-US" sz="1000" dirty="0">
              <a:latin typeface="Aptos" panose="020B0004020202020204" pitchFamily="34" charset="0"/>
              <a:ea typeface="Aptos" panose="020B0004020202020204" pitchFamily="34" charset="0"/>
              <a:cs typeface="Times New Roman" panose="02020603050405020304" pitchFamily="18" charset="0"/>
            </a:endParaRPr>
          </a:p>
          <a:p>
            <a:r>
              <a:rPr lang="en-US" sz="1000" dirty="0">
                <a:latin typeface="Aptos" panose="020B0004020202020204" pitchFamily="34" charset="0"/>
                <a:ea typeface="Aptos" panose="020B0004020202020204" pitchFamily="34" charset="0"/>
                <a:cs typeface="Times New Roman" panose="02020603050405020304" pitchFamily="18" charset="0"/>
              </a:rPr>
              <a:t>And in Lot choosing to go east, Abram settles in Canaan.  </a:t>
            </a:r>
          </a:p>
        </p:txBody>
      </p:sp>
      <p:sp>
        <p:nvSpPr>
          <p:cNvPr id="4" name="Slide Number Placeholder 3"/>
          <p:cNvSpPr>
            <a:spLocks noGrp="1"/>
          </p:cNvSpPr>
          <p:nvPr>
            <p:ph type="sldNum" sz="quarter" idx="5"/>
          </p:nvPr>
        </p:nvSpPr>
        <p:spPr/>
        <p:txBody>
          <a:bodyPr/>
          <a:lstStyle/>
          <a:p>
            <a:fld id="{D3742178-87F1-4B1A-930A-685C2977167B}" type="slidenum">
              <a:rPr lang="en-US" smtClean="0"/>
              <a:t>2</a:t>
            </a:fld>
            <a:endParaRPr lang="en-US"/>
          </a:p>
        </p:txBody>
      </p:sp>
    </p:spTree>
    <p:extLst>
      <p:ext uri="{BB962C8B-B14F-4D97-AF65-F5344CB8AC3E}">
        <p14:creationId xmlns:p14="http://schemas.microsoft.com/office/powerpoint/2010/main" val="1192690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ptos" panose="020B0004020202020204" pitchFamily="34" charset="0"/>
                <a:ea typeface="Aptos" panose="020B0004020202020204" pitchFamily="34" charset="0"/>
                <a:cs typeface="Times New Roman" panose="02020603050405020304" pitchFamily="18" charset="0"/>
              </a:rPr>
              <a:t>Here’s a map that might help visualize these choices and where they each settled.</a:t>
            </a:r>
          </a:p>
          <a:p>
            <a:pPr>
              <a:lnSpc>
                <a:spcPct val="107000"/>
              </a:lnSpc>
            </a:pPr>
            <a:endParaRPr lang="en-US" sz="10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pPr>
            <a:r>
              <a:rPr lang="en-US" sz="1000" dirty="0">
                <a:latin typeface="Aptos" panose="020B0004020202020204" pitchFamily="34" charset="0"/>
                <a:ea typeface="Aptos" panose="020B0004020202020204" pitchFamily="34" charset="0"/>
                <a:cs typeface="Times New Roman" panose="02020603050405020304" pitchFamily="18" charset="0"/>
              </a:rPr>
              <a:t>Let’s take a brief look at what God says to Abram after departing from Lot.</a:t>
            </a:r>
          </a:p>
          <a:p>
            <a:pPr marL="176679" indent="-176679">
              <a:lnSpc>
                <a:spcPct val="107000"/>
              </a:lnSpc>
              <a:buFontTx/>
              <a:buChar char="-"/>
            </a:pPr>
            <a:r>
              <a:rPr lang="en-US" sz="1000" dirty="0">
                <a:latin typeface="Aptos" panose="020B0004020202020204" pitchFamily="34" charset="0"/>
                <a:ea typeface="Aptos" panose="020B0004020202020204" pitchFamily="34" charset="0"/>
                <a:cs typeface="Times New Roman" panose="02020603050405020304" pitchFamily="18" charset="0"/>
              </a:rPr>
              <a:t>V14 – “Now lift up your eyes and look…” .  This is an interesting comparison to Lot and how Lot chose which way to go (“v10 – Lot lifted up his eyes and saw”).  What do you think this shows us?  Abram is walking by faith, whereas Lot was by sight.</a:t>
            </a:r>
          </a:p>
          <a:p>
            <a:pPr marL="176679" indent="-176679">
              <a:lnSpc>
                <a:spcPct val="107000"/>
              </a:lnSpc>
              <a:buFontTx/>
              <a:buChar char="-"/>
            </a:pPr>
            <a:r>
              <a:rPr lang="en-US" sz="1000" dirty="0">
                <a:latin typeface="Aptos" panose="020B0004020202020204" pitchFamily="34" charset="0"/>
                <a:ea typeface="Aptos" panose="020B0004020202020204" pitchFamily="34" charset="0"/>
                <a:cs typeface="Times New Roman" panose="02020603050405020304" pitchFamily="18" charset="0"/>
              </a:rPr>
              <a:t>V15 – “Look from the place where you are, northward and southward and eastward and westward; for all the land which you see, I will give it to you and your descendants forever.”  God already told Abram this in 12:7  - why say it again in 13:15?  </a:t>
            </a:r>
          </a:p>
          <a:p>
            <a:pPr marL="647824" lvl="1" indent="-176679">
              <a:lnSpc>
                <a:spcPct val="107000"/>
              </a:lnSpc>
              <a:buFontTx/>
              <a:buChar char="-"/>
            </a:pPr>
            <a:r>
              <a:rPr lang="en-US" sz="1000" dirty="0">
                <a:latin typeface="Aptos" panose="020B0004020202020204" pitchFamily="34" charset="0"/>
                <a:ea typeface="Aptos" panose="020B0004020202020204" pitchFamily="34" charset="0"/>
                <a:cs typeface="Times New Roman" panose="02020603050405020304" pitchFamily="18" charset="0"/>
              </a:rPr>
              <a:t>Consider the relationship Abram and Lot had.  Lot’s father Haran had died, and Lot had made the journey with Abram to Canaan.  Sarai was barren, so Abram had no children of his own.  Its possible Abram considered Lot his adoptive heir. </a:t>
            </a:r>
          </a:p>
          <a:p>
            <a:pPr marL="647824" lvl="1" indent="-176679">
              <a:lnSpc>
                <a:spcPct val="107000"/>
              </a:lnSpc>
              <a:buFontTx/>
              <a:buChar char="-"/>
            </a:pPr>
            <a:r>
              <a:rPr lang="en-US" sz="1000" dirty="0">
                <a:latin typeface="Aptos" panose="020B0004020202020204" pitchFamily="34" charset="0"/>
                <a:ea typeface="Aptos" panose="020B0004020202020204" pitchFamily="34" charset="0"/>
                <a:cs typeface="Times New Roman" panose="02020603050405020304" pitchFamily="18" charset="0"/>
              </a:rPr>
              <a:t>God chooses this moment, after Lot has departed, to confirm His promises to His servant, Abram.  Lot would have no part in this promise – Abram and his descendants would.</a:t>
            </a:r>
          </a:p>
          <a:p>
            <a:pPr marL="471145" lvl="1">
              <a:lnSpc>
                <a:spcPct val="107000"/>
              </a:lnSpc>
            </a:pPr>
            <a:endParaRPr lang="en-US" sz="10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pPr>
            <a:r>
              <a:rPr lang="en-US" sz="1000" dirty="0">
                <a:latin typeface="Aptos" panose="020B0004020202020204" pitchFamily="34" charset="0"/>
                <a:ea typeface="Aptos" panose="020B0004020202020204" pitchFamily="34" charset="0"/>
                <a:cs typeface="Times New Roman" panose="02020603050405020304" pitchFamily="18" charset="0"/>
              </a:rPr>
              <a:t>God tells Abram to “walk about the land through its length and breadth; for I will give it to you.” v17.  Abram does so and moves his tents south to Hebron and (again) builds an altar to the Lord.  </a:t>
            </a:r>
          </a:p>
        </p:txBody>
      </p:sp>
      <p:sp>
        <p:nvSpPr>
          <p:cNvPr id="4" name="Slide Number Placeholder 3"/>
          <p:cNvSpPr>
            <a:spLocks noGrp="1"/>
          </p:cNvSpPr>
          <p:nvPr>
            <p:ph type="sldNum" sz="quarter" idx="5"/>
          </p:nvPr>
        </p:nvSpPr>
        <p:spPr/>
        <p:txBody>
          <a:bodyPr/>
          <a:lstStyle/>
          <a:p>
            <a:fld id="{D3742178-87F1-4B1A-930A-685C2977167B}" type="slidenum">
              <a:rPr lang="en-US" smtClean="0"/>
              <a:t>3</a:t>
            </a:fld>
            <a:endParaRPr lang="en-US"/>
          </a:p>
        </p:txBody>
      </p:sp>
    </p:spTree>
    <p:extLst>
      <p:ext uri="{BB962C8B-B14F-4D97-AF65-F5344CB8AC3E}">
        <p14:creationId xmlns:p14="http://schemas.microsoft.com/office/powerpoint/2010/main" val="1558108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Chapter 14 starts out with the description of an oppression, which leads to a war brewing and threatening the people in nearby lands.  Let’s put up a map to help visualize what is going on.  By the way, this is the first time that we see biblical events expressly coordinated with external history.  </a:t>
            </a:r>
          </a:p>
          <a:p>
            <a:endParaRPr lang="en-US" sz="1000" dirty="0"/>
          </a:p>
          <a:p>
            <a:r>
              <a:rPr lang="en-US" sz="1000" dirty="0"/>
              <a:t>You have 4 kings (or warlords – they did not rule empires, but city-states) from the eastern lands – </a:t>
            </a:r>
            <a:r>
              <a:rPr lang="en-US" sz="1000" dirty="0" err="1"/>
              <a:t>Amraphel</a:t>
            </a:r>
            <a:r>
              <a:rPr lang="en-US" sz="1000" dirty="0"/>
              <a:t> (Shinar), Arioch (</a:t>
            </a:r>
            <a:r>
              <a:rPr lang="en-US" sz="1000" dirty="0" err="1"/>
              <a:t>Ellasar</a:t>
            </a:r>
            <a:r>
              <a:rPr lang="en-US" sz="1000" dirty="0"/>
              <a:t>), </a:t>
            </a:r>
            <a:r>
              <a:rPr lang="en-US" sz="1000" dirty="0" err="1"/>
              <a:t>Chedorlaomer</a:t>
            </a:r>
            <a:r>
              <a:rPr lang="en-US" sz="1000" dirty="0"/>
              <a:t> (Elam), Tidal (</a:t>
            </a:r>
            <a:r>
              <a:rPr lang="en-US" sz="1000" dirty="0" err="1"/>
              <a:t>Goiim</a:t>
            </a:r>
            <a:r>
              <a:rPr lang="en-US" sz="1000" dirty="0"/>
              <a:t>).  They had been slowly moving westward and oppressing lands by force as they branch out away from their region.  They had oppressed the 5 kings near where Abram and Lot have been for 12 years, and in the 13</a:t>
            </a:r>
            <a:r>
              <a:rPr lang="en-US" sz="1000" baseline="30000" dirty="0"/>
              <a:t>th</a:t>
            </a:r>
            <a:r>
              <a:rPr lang="en-US" sz="1000" dirty="0"/>
              <a:t> year of this oppression, they rebelled against it.  In year 14, the 4 kings from the east would respond with force.</a:t>
            </a:r>
          </a:p>
          <a:p>
            <a:endParaRPr lang="en-US" sz="1000" dirty="0"/>
          </a:p>
          <a:p>
            <a:r>
              <a:rPr lang="en-US" sz="1000" dirty="0"/>
              <a:t>These 5 kings who became allies were to fight against the 4 from the east are – Bera (Sodom), </a:t>
            </a:r>
            <a:r>
              <a:rPr lang="en-US" sz="1000" dirty="0" err="1"/>
              <a:t>Birsha</a:t>
            </a:r>
            <a:r>
              <a:rPr lang="en-US" sz="1000" dirty="0"/>
              <a:t> (Gomorrah), </a:t>
            </a:r>
            <a:r>
              <a:rPr lang="en-US" sz="1000" dirty="0" err="1"/>
              <a:t>Shinab</a:t>
            </a:r>
            <a:r>
              <a:rPr lang="en-US" sz="1000" dirty="0"/>
              <a:t> (</a:t>
            </a:r>
            <a:r>
              <a:rPr lang="en-US" sz="1000" dirty="0" err="1"/>
              <a:t>Admah</a:t>
            </a:r>
            <a:r>
              <a:rPr lang="en-US" sz="1000" dirty="0"/>
              <a:t>), </a:t>
            </a:r>
            <a:r>
              <a:rPr lang="en-US" sz="1000" dirty="0" err="1"/>
              <a:t>Shemeber</a:t>
            </a:r>
            <a:r>
              <a:rPr lang="en-US" sz="1000" dirty="0"/>
              <a:t> (</a:t>
            </a:r>
            <a:r>
              <a:rPr lang="en-US" sz="1000" dirty="0" err="1"/>
              <a:t>Zeboiim</a:t>
            </a:r>
            <a:r>
              <a:rPr lang="en-US" sz="1000" dirty="0"/>
              <a:t>), and king of Bela/</a:t>
            </a:r>
            <a:r>
              <a:rPr lang="en-US" sz="1000" dirty="0" err="1"/>
              <a:t>Zoar</a:t>
            </a:r>
            <a:r>
              <a:rPr lang="en-US" sz="1000" dirty="0"/>
              <a:t>.  This battle was to take place in the valley of </a:t>
            </a:r>
            <a:r>
              <a:rPr lang="en-US" sz="1000" dirty="0" err="1"/>
              <a:t>Siddim</a:t>
            </a:r>
            <a:r>
              <a:rPr lang="en-US" sz="1000" dirty="0"/>
              <a:t> – where Sodom and Gomorrah were.  By the way - the names of the kings of Sodom and Gomorrah, Bera and </a:t>
            </a:r>
            <a:r>
              <a:rPr lang="en-US" sz="1000" dirty="0" err="1"/>
              <a:t>Birsha</a:t>
            </a:r>
            <a:r>
              <a:rPr lang="en-US" sz="1000" dirty="0"/>
              <a:t>, are compounds of the words “evil” and “wicked”, respectively.  Another reinforcement that these were not places Lot should want to be.  Anyways…</a:t>
            </a:r>
          </a:p>
          <a:p>
            <a:endParaRPr lang="en-US" sz="1000" dirty="0"/>
          </a:p>
          <a:p>
            <a:r>
              <a:rPr lang="en-US" sz="1000" dirty="0"/>
              <a:t>These 4 invading kings end up taking Sodom and Gomorrah.  The two kings of Sodom and Gomorrah fled and fell into some tar pits, while others who survived scattered into the hills.  The invading kings take all the goods from the cities, their food, and left – also taking Lot and his possessions, since he was in Sodom.</a:t>
            </a:r>
          </a:p>
          <a:p>
            <a:endParaRPr lang="en-US" sz="1000" dirty="0"/>
          </a:p>
          <a:p>
            <a:r>
              <a:rPr lang="en-US" sz="1000" dirty="0"/>
              <a:t>But in verse 13, we see a fugitive gets to Abram and tells him what happened.  </a:t>
            </a:r>
          </a:p>
        </p:txBody>
      </p:sp>
      <p:sp>
        <p:nvSpPr>
          <p:cNvPr id="4" name="Slide Number Placeholder 3"/>
          <p:cNvSpPr>
            <a:spLocks noGrp="1"/>
          </p:cNvSpPr>
          <p:nvPr>
            <p:ph type="sldNum" sz="quarter" idx="5"/>
          </p:nvPr>
        </p:nvSpPr>
        <p:spPr/>
        <p:txBody>
          <a:bodyPr/>
          <a:lstStyle/>
          <a:p>
            <a:fld id="{D3742178-87F1-4B1A-930A-685C2977167B}" type="slidenum">
              <a:rPr lang="en-US" smtClean="0"/>
              <a:t>4</a:t>
            </a:fld>
            <a:endParaRPr lang="en-US"/>
          </a:p>
        </p:txBody>
      </p:sp>
    </p:spTree>
    <p:extLst>
      <p:ext uri="{BB962C8B-B14F-4D97-AF65-F5344CB8AC3E}">
        <p14:creationId xmlns:p14="http://schemas.microsoft.com/office/powerpoint/2010/main" val="1196242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So Abram takes trained men from his house – 318 of them.  And pursues these captors as far as Dan.  Which we can see from this map looks to be about 100 miles (according to scale).  </a:t>
            </a:r>
          </a:p>
          <a:p>
            <a:endParaRPr lang="en-US" sz="1000" dirty="0"/>
          </a:p>
          <a:p>
            <a:r>
              <a:rPr lang="en-US" sz="1000" dirty="0"/>
              <a:t>And when he gets close, he divides up his forces, attacks at night, and defeats them – even going as far as </a:t>
            </a:r>
            <a:r>
              <a:rPr lang="en-US" sz="1000" dirty="0" err="1"/>
              <a:t>Hobah</a:t>
            </a:r>
            <a:r>
              <a:rPr lang="en-US" sz="1000" dirty="0"/>
              <a:t>, which looks to be another 40+ miles further.  </a:t>
            </a:r>
          </a:p>
          <a:p>
            <a:r>
              <a:rPr lang="en-US" sz="1000" dirty="0"/>
              <a:t>They are victorious, and Abram brings back all the goods, Lot &amp; his possessions and the women and the people that were taken.</a:t>
            </a:r>
          </a:p>
          <a:p>
            <a:endParaRPr lang="en-US" sz="1000" dirty="0"/>
          </a:p>
          <a:p>
            <a:r>
              <a:rPr lang="en-US" sz="1000" dirty="0"/>
              <a:t>What might you take from this story of Abram rescuing Lot?</a:t>
            </a:r>
          </a:p>
          <a:p>
            <a:pPr marL="176679" indent="-176679">
              <a:buFontTx/>
              <a:buChar char="-"/>
            </a:pPr>
            <a:r>
              <a:rPr lang="en-US" sz="1000" dirty="0"/>
              <a:t>Abram cares for Lot still, even thought they are not together, and Lot has surrounded himself in bad circumstances</a:t>
            </a:r>
          </a:p>
          <a:p>
            <a:pPr marL="176679" indent="-176679">
              <a:buFontTx/>
              <a:buChar char="-"/>
            </a:pPr>
            <a:r>
              <a:rPr lang="en-US" sz="1000" dirty="0"/>
              <a:t>What the people of Sodom and Gomorrah (and all the cities before them) could not defend against, Abram and his 318 defeated – which ultimately shows the power of God</a:t>
            </a:r>
          </a:p>
          <a:p>
            <a:endParaRPr lang="en-US" sz="1000" dirty="0"/>
          </a:p>
          <a:p>
            <a:r>
              <a:rPr lang="en-US" sz="1000" dirty="0"/>
              <a:t>Upon his return, he’s met in the King’s Valley by two kings.  </a:t>
            </a:r>
          </a:p>
        </p:txBody>
      </p:sp>
      <p:sp>
        <p:nvSpPr>
          <p:cNvPr id="4" name="Slide Number Placeholder 3"/>
          <p:cNvSpPr>
            <a:spLocks noGrp="1"/>
          </p:cNvSpPr>
          <p:nvPr>
            <p:ph type="sldNum" sz="quarter" idx="5"/>
          </p:nvPr>
        </p:nvSpPr>
        <p:spPr/>
        <p:txBody>
          <a:bodyPr/>
          <a:lstStyle/>
          <a:p>
            <a:fld id="{D3742178-87F1-4B1A-930A-685C2977167B}" type="slidenum">
              <a:rPr lang="en-US" smtClean="0"/>
              <a:t>5</a:t>
            </a:fld>
            <a:endParaRPr lang="en-US"/>
          </a:p>
        </p:txBody>
      </p:sp>
    </p:spTree>
    <p:extLst>
      <p:ext uri="{BB962C8B-B14F-4D97-AF65-F5344CB8AC3E}">
        <p14:creationId xmlns:p14="http://schemas.microsoft.com/office/powerpoint/2010/main" val="2111617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Let’s compare the two kings and how Abram dealt with them.</a:t>
            </a:r>
          </a:p>
          <a:p>
            <a:endParaRPr lang="en-US" sz="1000" dirty="0"/>
          </a:p>
          <a:p>
            <a:r>
              <a:rPr lang="en-US" sz="1000" dirty="0"/>
              <a:t>King of Salem (also known as Jerusalem), named Melchizedek, brings out bread and wine to Abram.  He’s also described as priest of God.  He blesses Abram and praises God, while asking for nothing in return.  How does Abram respond to him?  He gave him a tenth of all – clearly showing respect and deference to one who was superior to him.</a:t>
            </a:r>
          </a:p>
          <a:p>
            <a:endParaRPr lang="en-US" sz="1000" dirty="0"/>
          </a:p>
          <a:p>
            <a:r>
              <a:rPr lang="en-US" sz="1000" dirty="0"/>
              <a:t>The king of Sodom, who was unnamed (remember the previous king of Sodom fell into the tar pits with the king of Gomorrah), offers Abram all the goods recovered in exchange for the people.  How does Abram respond?  V22-24 – “Abram said to the king of Sodom, ‘I have sworn to the Lord God Most High, possessor of heaven and earth, that I will not take a thread or a sandal thong or anything that is yours, for fear you would say ‘I have made Abram rich.’ I will take nothing except what the young men have eaten, and the share of the men who went with me, Aner, Eschol, and </a:t>
            </a:r>
            <a:r>
              <a:rPr lang="en-US" sz="1000" dirty="0" err="1"/>
              <a:t>Mamre</a:t>
            </a:r>
            <a:r>
              <a:rPr lang="en-US" sz="1000" dirty="0"/>
              <a:t>; let them take their share.’”  </a:t>
            </a:r>
          </a:p>
          <a:p>
            <a:endParaRPr lang="en-US" sz="1000" dirty="0"/>
          </a:p>
          <a:p>
            <a:r>
              <a:rPr lang="en-US" sz="1000" dirty="0"/>
              <a:t>What would you say about Abram here?  What strikes you?</a:t>
            </a:r>
          </a:p>
          <a:p>
            <a:pPr marL="176679" indent="-176679">
              <a:buFontTx/>
              <a:buChar char="-"/>
            </a:pPr>
            <a:r>
              <a:rPr lang="en-US" sz="1000" dirty="0"/>
              <a:t>Strongly rejected one associated with evil</a:t>
            </a:r>
          </a:p>
          <a:p>
            <a:pPr marL="176679" indent="-176679">
              <a:buFontTx/>
              <a:buChar char="-"/>
            </a:pPr>
            <a:r>
              <a:rPr lang="en-US" sz="1000" dirty="0"/>
              <a:t>Content in what the Lord had and would provide for him</a:t>
            </a:r>
          </a:p>
          <a:p>
            <a:pPr marL="176679" indent="-176679">
              <a:buFontTx/>
              <a:buChar char="-"/>
            </a:pPr>
            <a:r>
              <a:rPr lang="en-US" sz="1000" dirty="0"/>
              <a:t>Aligned with/showed respect to the king aligned with God.</a:t>
            </a:r>
          </a:p>
          <a:p>
            <a:pPr marL="176679" indent="-176679">
              <a:buFontTx/>
              <a:buChar char="-"/>
            </a:pPr>
            <a:r>
              <a:rPr lang="en-US" sz="1000" dirty="0"/>
              <a:t>Much different response from when Abram accepted the gifts from Pharoah in Chapter 12.</a:t>
            </a:r>
          </a:p>
          <a:p>
            <a:pPr marL="176679" indent="-176679">
              <a:buFontTx/>
              <a:buChar char="-"/>
            </a:pPr>
            <a:endParaRPr lang="en-US" sz="1000" dirty="0"/>
          </a:p>
          <a:p>
            <a:r>
              <a:rPr lang="en-US" sz="1000" dirty="0"/>
              <a:t>I want to spend a little bit of time on this King of Salem, Melchizedek.</a:t>
            </a:r>
          </a:p>
        </p:txBody>
      </p:sp>
      <p:sp>
        <p:nvSpPr>
          <p:cNvPr id="4" name="Slide Number Placeholder 3"/>
          <p:cNvSpPr>
            <a:spLocks noGrp="1"/>
          </p:cNvSpPr>
          <p:nvPr>
            <p:ph type="sldNum" sz="quarter" idx="5"/>
          </p:nvPr>
        </p:nvSpPr>
        <p:spPr/>
        <p:txBody>
          <a:bodyPr/>
          <a:lstStyle/>
          <a:p>
            <a:fld id="{D3742178-87F1-4B1A-930A-685C2977167B}" type="slidenum">
              <a:rPr lang="en-US" smtClean="0"/>
              <a:t>6</a:t>
            </a:fld>
            <a:endParaRPr lang="en-US"/>
          </a:p>
        </p:txBody>
      </p:sp>
    </p:spTree>
    <p:extLst>
      <p:ext uri="{BB962C8B-B14F-4D97-AF65-F5344CB8AC3E}">
        <p14:creationId xmlns:p14="http://schemas.microsoft.com/office/powerpoint/2010/main" val="3941875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Melchizedek is an interesting character – he’s talked about more retrospectively than he is in the Genesis story.</a:t>
            </a:r>
          </a:p>
          <a:p>
            <a:endParaRPr lang="en-US" sz="1000" dirty="0"/>
          </a:p>
          <a:p>
            <a:r>
              <a:rPr lang="en-US" sz="1000" dirty="0"/>
              <a:t>First, he was the King of Salem – what does that translate to?  King of peace</a:t>
            </a:r>
          </a:p>
          <a:p>
            <a:r>
              <a:rPr lang="en-US" sz="1000" dirty="0"/>
              <a:t>The name of </a:t>
            </a:r>
            <a:r>
              <a:rPr lang="en-US" sz="1000" dirty="0" err="1"/>
              <a:t>Melchizidek</a:t>
            </a:r>
            <a:r>
              <a:rPr lang="en-US" sz="1000" dirty="0"/>
              <a:t> – do we know the translation of his name?  King of righteousness</a:t>
            </a:r>
          </a:p>
          <a:p>
            <a:r>
              <a:rPr lang="en-US" sz="1000" dirty="0"/>
              <a:t>And Melchizedek was not only a king, but also a priest of God Most High.  </a:t>
            </a:r>
          </a:p>
          <a:p>
            <a:endParaRPr lang="en-US" sz="1000" dirty="0"/>
          </a:p>
          <a:p>
            <a:r>
              <a:rPr lang="en-US" sz="1000" dirty="0"/>
              <a:t>So who is Melchizedek pointing us towards?  Jesus</a:t>
            </a:r>
          </a:p>
          <a:p>
            <a:endParaRPr lang="en-US" sz="1000" dirty="0"/>
          </a:p>
          <a:p>
            <a:r>
              <a:rPr lang="en-US" sz="1000" dirty="0"/>
              <a:t>Melchizedek is mentioned again in the prophecy of Psalms 110 that would be fulfilled in Jesus.  Verse 4 – “The Lord has sworn and will not change His mind, ‘You are a priest forever according to the order of Melchizedek.”  </a:t>
            </a:r>
          </a:p>
          <a:p>
            <a:endParaRPr lang="en-US" sz="1000" dirty="0"/>
          </a:p>
          <a:p>
            <a:r>
              <a:rPr lang="en-US" sz="1000" dirty="0"/>
              <a:t>In Hebrews 7, the writer goes into more detail about Melchizedek and his priesthood and the fulfillment of the Psalms prophecy in Jesus.  Let’s turn to Hebrews 7.  </a:t>
            </a:r>
          </a:p>
          <a:p>
            <a:endParaRPr lang="en-US" sz="1000" dirty="0"/>
          </a:p>
          <a:p>
            <a:r>
              <a:rPr lang="en-US" sz="1000" dirty="0"/>
              <a:t>What else do we learn about Melchizedek here, and the comparison to Jesus?</a:t>
            </a:r>
          </a:p>
          <a:p>
            <a:pPr marL="176679" indent="-176679">
              <a:buFontTx/>
              <a:buChar char="-"/>
            </a:pPr>
            <a:r>
              <a:rPr lang="en-US" sz="1000" dirty="0"/>
              <a:t>v1 – He held the title of king and priest of the Most High God – like Jesus.  Aaron and the priests of the tribe of Levi would not have the titles of both king and priest.</a:t>
            </a:r>
          </a:p>
          <a:p>
            <a:pPr marL="176679" indent="-176679">
              <a:buFontTx/>
              <a:buChar char="-"/>
            </a:pPr>
            <a:r>
              <a:rPr lang="en-US" sz="1000" dirty="0"/>
              <a:t>v3 – His lineage is not known/traced.  Why would this matter?  His priesthood was not established by the circumstances of his birth and descent.  It was based on God calling him – just like Jesus.  Jesus was not from the tribe of Levi – which one was he from? Judah.</a:t>
            </a:r>
          </a:p>
          <a:p>
            <a:pPr marL="176679" indent="-176679">
              <a:buFontTx/>
              <a:buChar char="-"/>
            </a:pPr>
            <a:r>
              <a:rPr lang="en-US" sz="1000" dirty="0"/>
              <a:t>v3 – Melchizedek was made like Christ, not the other way around.  I think Melchizedek being mentioned first in the comparison can hang us up, as can the phrase “according to the order of” – which means of “the same manner”, having “similar conditions” or “properties”.    Here’s a quote from one commentator that may help – “The writer says that Melchizedek is “made like” the Son of God, not that the Son of God is like Melchizedek. Thus it is not that Melchizedek set the pattern and Jesus follows it. Rather, the record about Melchizedek is so arranged that is brings out certain truths that apply far more fully to Jesus than they do to Melchizedek.”  (Leon Morris, Expositors Bible Commentary)</a:t>
            </a:r>
          </a:p>
          <a:p>
            <a:pPr marL="176679" indent="-176679">
              <a:buFontTx/>
              <a:buChar char="-"/>
            </a:pPr>
            <a:r>
              <a:rPr lang="en-US" sz="1000" dirty="0"/>
              <a:t>V4,6 – Superior to Abram in that Abram gave him a tenth of the spoils. </a:t>
            </a:r>
          </a:p>
          <a:p>
            <a:pPr marL="176679" indent="-176679">
              <a:buFontTx/>
              <a:buChar char="-"/>
            </a:pPr>
            <a:r>
              <a:rPr lang="en-US" sz="1000" dirty="0"/>
              <a:t>V6-7 – Melchizedek blessed Abram, the one who had the promises.  The greater blesses the lesser.</a:t>
            </a:r>
          </a:p>
          <a:p>
            <a:pPr marL="176679" indent="-176679">
              <a:buFontTx/>
              <a:buChar char="-"/>
            </a:pPr>
            <a:r>
              <a:rPr lang="en-US" sz="1000" dirty="0"/>
              <a:t>V8 – Even Levi, who received tithes, paid tithes to Melchizedek (“so to speak”) through Abram his ancestor.  The priests of the tribe of Levi would receive tithes from the people – how much more is it that Levi effectively paid tithes to Melchizedek?</a:t>
            </a:r>
          </a:p>
          <a:p>
            <a:pPr marL="176679" indent="-176679">
              <a:buFontTx/>
              <a:buChar char="-"/>
            </a:pPr>
            <a:endParaRPr lang="en-US" sz="1000" dirty="0"/>
          </a:p>
          <a:p>
            <a:r>
              <a:rPr lang="en-US" sz="1000" dirty="0"/>
              <a:t>And the rest of Hebrews 7 goes on to establish that Christ’s priesthood is far superior to the Levitical priesthood.  But the foundation for the people understanding that was laid back in Genesis 14.</a:t>
            </a:r>
          </a:p>
          <a:p>
            <a:endParaRPr lang="en-US" sz="1000" dirty="0"/>
          </a:p>
          <a:p>
            <a:r>
              <a:rPr lang="en-US" sz="1000" dirty="0"/>
              <a:t>One other note of interest – Melchizedek gave bread and wine to Abram, which are the same elements Christ commemorated what He gives to us.  </a:t>
            </a:r>
          </a:p>
          <a:p>
            <a:endParaRPr lang="en-US" dirty="0"/>
          </a:p>
        </p:txBody>
      </p:sp>
      <p:sp>
        <p:nvSpPr>
          <p:cNvPr id="4" name="Slide Number Placeholder 3"/>
          <p:cNvSpPr>
            <a:spLocks noGrp="1"/>
          </p:cNvSpPr>
          <p:nvPr>
            <p:ph type="sldNum" sz="quarter" idx="5"/>
          </p:nvPr>
        </p:nvSpPr>
        <p:spPr/>
        <p:txBody>
          <a:bodyPr/>
          <a:lstStyle/>
          <a:p>
            <a:fld id="{D3742178-87F1-4B1A-930A-685C2977167B}" type="slidenum">
              <a:rPr lang="en-US" smtClean="0"/>
              <a:t>7</a:t>
            </a:fld>
            <a:endParaRPr lang="en-US"/>
          </a:p>
        </p:txBody>
      </p:sp>
    </p:spTree>
    <p:extLst>
      <p:ext uri="{BB962C8B-B14F-4D97-AF65-F5344CB8AC3E}">
        <p14:creationId xmlns:p14="http://schemas.microsoft.com/office/powerpoint/2010/main" val="3144922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742178-87F1-4B1A-930A-685C2977167B}" type="slidenum">
              <a:rPr lang="en-US" smtClean="0"/>
              <a:t>8</a:t>
            </a:fld>
            <a:endParaRPr lang="en-US"/>
          </a:p>
        </p:txBody>
      </p:sp>
    </p:spTree>
    <p:extLst>
      <p:ext uri="{BB962C8B-B14F-4D97-AF65-F5344CB8AC3E}">
        <p14:creationId xmlns:p14="http://schemas.microsoft.com/office/powerpoint/2010/main" val="3514407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489815-BC19-A342-852B-163DD32C54C3}"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4132041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489815-BC19-A342-852B-163DD32C54C3}"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4014494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489815-BC19-A342-852B-163DD32C54C3}"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244283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489815-BC19-A342-852B-163DD32C54C3}"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276996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489815-BC19-A342-852B-163DD32C54C3}"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3356435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489815-BC19-A342-852B-163DD32C54C3}" type="datetimeFigureOut">
              <a:rPr lang="en-US" smtClean="0"/>
              <a:t>4/4/2024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133425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489815-BC19-A342-852B-163DD32C54C3}" type="datetimeFigureOut">
              <a:rPr lang="en-US" smtClean="0"/>
              <a:t>4/4/2024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2269016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489815-BC19-A342-852B-163DD32C54C3}" type="datetimeFigureOut">
              <a:rPr lang="en-US" smtClean="0"/>
              <a:t>4/4/2024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1392238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489815-BC19-A342-852B-163DD32C54C3}" type="datetimeFigureOut">
              <a:rPr lang="en-US" smtClean="0"/>
              <a:t>4/4/2024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4041603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489815-BC19-A342-852B-163DD32C54C3}" type="datetimeFigureOut">
              <a:rPr lang="en-US" smtClean="0"/>
              <a:t>4/4/2024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4220119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489815-BC19-A342-852B-163DD32C54C3}" type="datetimeFigureOut">
              <a:rPr lang="en-US" smtClean="0"/>
              <a:t>4/4/2024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3787716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489815-BC19-A342-852B-163DD32C54C3}" type="datetimeFigureOut">
              <a:rPr lang="en-US" smtClean="0"/>
              <a:t>4/4/2024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764872-17F4-F540-A56C-01EDD6FD701D}" type="slidenum">
              <a:rPr lang="en-US" smtClean="0"/>
              <a:t>‹#›</a:t>
            </a:fld>
            <a:endParaRPr lang="en-US"/>
          </a:p>
        </p:txBody>
      </p:sp>
    </p:spTree>
    <p:extLst>
      <p:ext uri="{BB962C8B-B14F-4D97-AF65-F5344CB8AC3E}">
        <p14:creationId xmlns:p14="http://schemas.microsoft.com/office/powerpoint/2010/main" val="229083465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red background with white text&#10;&#10;Description automatically generated">
            <a:extLst>
              <a:ext uri="{FF2B5EF4-FFF2-40B4-BE49-F238E27FC236}">
                <a16:creationId xmlns:a16="http://schemas.microsoft.com/office/drawing/2014/main" id="{254DDCEC-43BF-831F-C5C9-2B17E25ACC8B}"/>
              </a:ext>
            </a:extLst>
          </p:cNvPr>
          <p:cNvPicPr>
            <a:picLocks noChangeAspect="1"/>
          </p:cNvPicPr>
          <p:nvPr/>
        </p:nvPicPr>
        <p:blipFill rotWithShape="1">
          <a:blip r:embed="rId3"/>
          <a:srcRect t="19"/>
          <a:stretch/>
        </p:blipFill>
        <p:spPr>
          <a:xfrm>
            <a:off x="20" y="1282"/>
            <a:ext cx="12191980" cy="6856718"/>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49AAC67C-A4A8-8476-A6E9-74BE3122991C}"/>
              </a:ext>
            </a:extLst>
          </p:cNvPr>
          <p:cNvPicPr>
            <a:picLocks noChangeAspect="1"/>
          </p:cNvPicPr>
          <p:nvPr/>
        </p:nvPicPr>
        <p:blipFill>
          <a:blip r:embed="rId4"/>
          <a:stretch>
            <a:fillRect/>
          </a:stretch>
        </p:blipFill>
        <p:spPr>
          <a:xfrm>
            <a:off x="10285476" y="4951718"/>
            <a:ext cx="1905000" cy="1905000"/>
          </a:xfrm>
          <a:prstGeom prst="rect">
            <a:avLst/>
          </a:prstGeom>
        </p:spPr>
      </p:pic>
      <p:sp>
        <p:nvSpPr>
          <p:cNvPr id="3" name="TextBox 2">
            <a:extLst>
              <a:ext uri="{FF2B5EF4-FFF2-40B4-BE49-F238E27FC236}">
                <a16:creationId xmlns:a16="http://schemas.microsoft.com/office/drawing/2014/main" id="{EEC8E4CD-158A-9267-4961-B58B9381C735}"/>
              </a:ext>
            </a:extLst>
          </p:cNvPr>
          <p:cNvSpPr txBox="1"/>
          <p:nvPr/>
        </p:nvSpPr>
        <p:spPr>
          <a:xfrm>
            <a:off x="2253506" y="5581052"/>
            <a:ext cx="7678455" cy="646331"/>
          </a:xfrm>
          <a:prstGeom prst="rect">
            <a:avLst/>
          </a:prstGeom>
          <a:noFill/>
        </p:spPr>
        <p:txBody>
          <a:bodyPr wrap="square" rtlCol="0">
            <a:spAutoFit/>
          </a:bodyPr>
          <a:lstStyle/>
          <a:p>
            <a:pPr algn="ctr"/>
            <a:r>
              <a:rPr lang="en-US" sz="3600" b="1" dirty="0">
                <a:solidFill>
                  <a:srgbClr val="FEECD7"/>
                </a:solidFill>
                <a:latin typeface="Futura" panose="020B0602020204020303" pitchFamily="34" charset="-79"/>
                <a:cs typeface="Futura" panose="020B0602020204020303" pitchFamily="34" charset="-79"/>
              </a:rPr>
              <a:t>CHAPTERS 13-14</a:t>
            </a:r>
          </a:p>
        </p:txBody>
      </p:sp>
    </p:spTree>
    <p:extLst>
      <p:ext uri="{BB962C8B-B14F-4D97-AF65-F5344CB8AC3E}">
        <p14:creationId xmlns:p14="http://schemas.microsoft.com/office/powerpoint/2010/main" val="277126801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3"/>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8688183"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13.1-13, Abram &amp; Lot Separate</a:t>
            </a:r>
          </a:p>
        </p:txBody>
      </p:sp>
      <p:sp>
        <p:nvSpPr>
          <p:cNvPr id="2" name="TextBox 1">
            <a:extLst>
              <a:ext uri="{FF2B5EF4-FFF2-40B4-BE49-F238E27FC236}">
                <a16:creationId xmlns:a16="http://schemas.microsoft.com/office/drawing/2014/main" id="{852ABD47-35E7-96AA-70F6-73951BEC5547}"/>
              </a:ext>
            </a:extLst>
          </p:cNvPr>
          <p:cNvSpPr txBox="1"/>
          <p:nvPr/>
        </p:nvSpPr>
        <p:spPr>
          <a:xfrm>
            <a:off x="3028" y="1765852"/>
            <a:ext cx="12188972" cy="5016758"/>
          </a:xfrm>
          <a:prstGeom prst="rect">
            <a:avLst/>
          </a:prstGeom>
          <a:noFill/>
        </p:spPr>
        <p:txBody>
          <a:bodyPr wrap="square" rtlCol="0">
            <a:spAutoFit/>
          </a:bodyPr>
          <a:lstStyle/>
          <a:p>
            <a:pPr algn="ctr"/>
            <a:r>
              <a:rPr lang="en-US" sz="3200" dirty="0">
                <a:latin typeface="Century Gothic" panose="020B0502020202020204" pitchFamily="34" charset="0"/>
              </a:rPr>
              <a:t>Abram returns from Egypt to Bethel</a:t>
            </a:r>
          </a:p>
          <a:p>
            <a:pPr algn="ctr"/>
            <a:endParaRPr lang="en-US" sz="3200" dirty="0">
              <a:latin typeface="Century Gothic" panose="020B0502020202020204" pitchFamily="34" charset="0"/>
            </a:endParaRPr>
          </a:p>
          <a:p>
            <a:pPr algn="ctr"/>
            <a:r>
              <a:rPr lang="en-US" sz="3200" dirty="0">
                <a:latin typeface="Century Gothic" panose="020B0502020202020204" pitchFamily="34" charset="0"/>
              </a:rPr>
              <a:t>An emerging problem:</a:t>
            </a:r>
          </a:p>
          <a:p>
            <a:pPr algn="ctr"/>
            <a:r>
              <a:rPr lang="en-US" sz="3200" dirty="0">
                <a:latin typeface="Century Gothic" panose="020B0502020202020204" pitchFamily="34" charset="0"/>
              </a:rPr>
              <a:t>V6 – </a:t>
            </a:r>
            <a:r>
              <a:rPr lang="en-US" sz="3200" i="1" dirty="0">
                <a:latin typeface="Century Gothic" panose="020B0502020202020204" pitchFamily="34" charset="0"/>
              </a:rPr>
              <a:t>“And the land could not sustain them while dwelling together”</a:t>
            </a:r>
          </a:p>
          <a:p>
            <a:pPr algn="ctr"/>
            <a:endParaRPr lang="en-US" sz="3200" dirty="0">
              <a:latin typeface="Century Gothic" panose="020B0502020202020204" pitchFamily="34" charset="0"/>
            </a:endParaRPr>
          </a:p>
          <a:p>
            <a:pPr algn="ctr"/>
            <a:r>
              <a:rPr lang="en-US" sz="3200" dirty="0">
                <a:latin typeface="Century Gothic" panose="020B0502020202020204" pitchFamily="34" charset="0"/>
              </a:rPr>
              <a:t>How does Abram handle this problem?	</a:t>
            </a:r>
          </a:p>
          <a:p>
            <a:pPr algn="ctr"/>
            <a:r>
              <a:rPr lang="en-US" sz="3200" dirty="0">
                <a:latin typeface="Century Gothic" panose="020B0502020202020204" pitchFamily="34" charset="0"/>
              </a:rPr>
              <a:t>V8-9 – </a:t>
            </a:r>
            <a:r>
              <a:rPr lang="en-US" sz="3200" i="1" dirty="0">
                <a:latin typeface="Century Gothic" panose="020B0502020202020204" pitchFamily="34" charset="0"/>
              </a:rPr>
              <a:t>“Please let there be no strife between you and me… Is not the whole land before you? Please separate from me…”</a:t>
            </a:r>
          </a:p>
        </p:txBody>
      </p:sp>
    </p:spTree>
    <p:extLst>
      <p:ext uri="{BB962C8B-B14F-4D97-AF65-F5344CB8AC3E}">
        <p14:creationId xmlns:p14="http://schemas.microsoft.com/office/powerpoint/2010/main" val="12596603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3"/>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8688183"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13.1-13, Abram &amp; Lot Separate</a:t>
            </a:r>
          </a:p>
        </p:txBody>
      </p:sp>
      <p:pic>
        <p:nvPicPr>
          <p:cNvPr id="6" name="Picture 5">
            <a:extLst>
              <a:ext uri="{FF2B5EF4-FFF2-40B4-BE49-F238E27FC236}">
                <a16:creationId xmlns:a16="http://schemas.microsoft.com/office/drawing/2014/main" id="{6ADB494C-EF6A-724F-A62A-997B426229EC}"/>
              </a:ext>
            </a:extLst>
          </p:cNvPr>
          <p:cNvPicPr>
            <a:picLocks noChangeAspect="1"/>
          </p:cNvPicPr>
          <p:nvPr/>
        </p:nvPicPr>
        <p:blipFill>
          <a:blip r:embed="rId4"/>
          <a:stretch>
            <a:fillRect/>
          </a:stretch>
        </p:blipFill>
        <p:spPr>
          <a:xfrm>
            <a:off x="1106039" y="1243012"/>
            <a:ext cx="9979922" cy="5613706"/>
          </a:xfrm>
          <a:prstGeom prst="rect">
            <a:avLst/>
          </a:prstGeom>
        </p:spPr>
      </p:pic>
    </p:spTree>
    <p:extLst>
      <p:ext uri="{BB962C8B-B14F-4D97-AF65-F5344CB8AC3E}">
        <p14:creationId xmlns:p14="http://schemas.microsoft.com/office/powerpoint/2010/main" val="391795100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3"/>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8688183"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14.1-12, Four Kings Against Five</a:t>
            </a:r>
          </a:p>
        </p:txBody>
      </p:sp>
      <p:pic>
        <p:nvPicPr>
          <p:cNvPr id="2" name="Picture 1">
            <a:extLst>
              <a:ext uri="{FF2B5EF4-FFF2-40B4-BE49-F238E27FC236}">
                <a16:creationId xmlns:a16="http://schemas.microsoft.com/office/drawing/2014/main" id="{05567335-A48D-6266-8074-B3EE95997AB2}"/>
              </a:ext>
            </a:extLst>
          </p:cNvPr>
          <p:cNvPicPr>
            <a:picLocks noChangeAspect="1"/>
          </p:cNvPicPr>
          <p:nvPr/>
        </p:nvPicPr>
        <p:blipFill>
          <a:blip r:embed="rId4"/>
          <a:stretch>
            <a:fillRect/>
          </a:stretch>
        </p:blipFill>
        <p:spPr>
          <a:xfrm>
            <a:off x="1106039" y="1219258"/>
            <a:ext cx="9979922" cy="5613706"/>
          </a:xfrm>
          <a:prstGeom prst="rect">
            <a:avLst/>
          </a:prstGeom>
        </p:spPr>
      </p:pic>
    </p:spTree>
    <p:extLst>
      <p:ext uri="{BB962C8B-B14F-4D97-AF65-F5344CB8AC3E}">
        <p14:creationId xmlns:p14="http://schemas.microsoft.com/office/powerpoint/2010/main" val="214833862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3"/>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8688183"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14.13-16, Abram Rescues Lot</a:t>
            </a:r>
          </a:p>
        </p:txBody>
      </p:sp>
      <p:pic>
        <p:nvPicPr>
          <p:cNvPr id="5" name="Picture 4">
            <a:extLst>
              <a:ext uri="{FF2B5EF4-FFF2-40B4-BE49-F238E27FC236}">
                <a16:creationId xmlns:a16="http://schemas.microsoft.com/office/drawing/2014/main" id="{21EA3CC6-8213-532C-B778-B71B42B833DE}"/>
              </a:ext>
            </a:extLst>
          </p:cNvPr>
          <p:cNvPicPr>
            <a:picLocks noChangeAspect="1"/>
          </p:cNvPicPr>
          <p:nvPr/>
        </p:nvPicPr>
        <p:blipFill>
          <a:blip r:embed="rId4"/>
          <a:stretch>
            <a:fillRect/>
          </a:stretch>
        </p:blipFill>
        <p:spPr>
          <a:xfrm>
            <a:off x="1106039" y="1244294"/>
            <a:ext cx="9979922" cy="5613706"/>
          </a:xfrm>
          <a:prstGeom prst="rect">
            <a:avLst/>
          </a:prstGeom>
        </p:spPr>
      </p:pic>
    </p:spTree>
    <p:extLst>
      <p:ext uri="{BB962C8B-B14F-4D97-AF65-F5344CB8AC3E}">
        <p14:creationId xmlns:p14="http://schemas.microsoft.com/office/powerpoint/2010/main" val="30418742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3"/>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8688183"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14.17-24, Abram and the two kings</a:t>
            </a:r>
          </a:p>
        </p:txBody>
      </p:sp>
      <p:sp>
        <p:nvSpPr>
          <p:cNvPr id="6" name="TextBox 5">
            <a:extLst>
              <a:ext uri="{FF2B5EF4-FFF2-40B4-BE49-F238E27FC236}">
                <a16:creationId xmlns:a16="http://schemas.microsoft.com/office/drawing/2014/main" id="{0BAAEEE8-852B-4B94-DD64-C958BA5A4FE0}"/>
              </a:ext>
            </a:extLst>
          </p:cNvPr>
          <p:cNvSpPr txBox="1"/>
          <p:nvPr/>
        </p:nvSpPr>
        <p:spPr>
          <a:xfrm>
            <a:off x="308426" y="1511418"/>
            <a:ext cx="3824877" cy="4739759"/>
          </a:xfrm>
          <a:prstGeom prst="rect">
            <a:avLst/>
          </a:prstGeom>
          <a:noFill/>
        </p:spPr>
        <p:txBody>
          <a:bodyPr wrap="square" rtlCol="0">
            <a:spAutoFit/>
          </a:bodyPr>
          <a:lstStyle/>
          <a:p>
            <a:pPr algn="ctr"/>
            <a:endParaRPr lang="en-US" sz="1400" dirty="0">
              <a:latin typeface="Century Gothic" panose="020B0502020202020204" pitchFamily="34" charset="0"/>
            </a:endParaRPr>
          </a:p>
          <a:p>
            <a:pPr algn="ctr"/>
            <a:r>
              <a:rPr lang="en-US" sz="3200" dirty="0">
                <a:latin typeface="Century Gothic" panose="020B0502020202020204" pitchFamily="34" charset="0"/>
              </a:rPr>
              <a:t>Salem</a:t>
            </a:r>
          </a:p>
          <a:p>
            <a:pPr algn="ctr"/>
            <a:endParaRPr lang="en-US" sz="3200" dirty="0">
              <a:latin typeface="Century Gothic" panose="020B0502020202020204" pitchFamily="34" charset="0"/>
            </a:endParaRPr>
          </a:p>
          <a:p>
            <a:pPr algn="ctr"/>
            <a:r>
              <a:rPr lang="en-US" sz="3200" dirty="0">
                <a:latin typeface="Century Gothic" panose="020B0502020202020204" pitchFamily="34" charset="0"/>
              </a:rPr>
              <a:t>Melchizedek</a:t>
            </a:r>
          </a:p>
          <a:p>
            <a:pPr algn="ctr"/>
            <a:r>
              <a:rPr lang="en-US" sz="3200" dirty="0">
                <a:latin typeface="Century Gothic" panose="020B0502020202020204" pitchFamily="34" charset="0"/>
              </a:rPr>
              <a:t>		</a:t>
            </a:r>
          </a:p>
          <a:p>
            <a:pPr algn="ctr"/>
            <a:r>
              <a:rPr lang="en-US" sz="3200" dirty="0">
                <a:latin typeface="Century Gothic" panose="020B0502020202020204" pitchFamily="34" charset="0"/>
              </a:rPr>
              <a:t>Bread &amp; Wine, Blessing</a:t>
            </a:r>
          </a:p>
          <a:p>
            <a:pPr algn="ctr"/>
            <a:endParaRPr lang="en-US" sz="3200" dirty="0">
              <a:latin typeface="Century Gothic" panose="020B0502020202020204" pitchFamily="34" charset="0"/>
            </a:endParaRPr>
          </a:p>
          <a:p>
            <a:pPr algn="ctr"/>
            <a:r>
              <a:rPr lang="en-US" sz="3200" dirty="0">
                <a:latin typeface="Century Gothic" panose="020B0502020202020204" pitchFamily="34" charset="0"/>
              </a:rPr>
              <a:t>Gives him a tenth of all</a:t>
            </a:r>
          </a:p>
        </p:txBody>
      </p:sp>
      <p:sp>
        <p:nvSpPr>
          <p:cNvPr id="11" name="TextBox 10">
            <a:extLst>
              <a:ext uri="{FF2B5EF4-FFF2-40B4-BE49-F238E27FC236}">
                <a16:creationId xmlns:a16="http://schemas.microsoft.com/office/drawing/2014/main" id="{A8B538A5-3A89-CCAD-0E3C-0ED01091AEEE}"/>
              </a:ext>
            </a:extLst>
          </p:cNvPr>
          <p:cNvSpPr txBox="1"/>
          <p:nvPr/>
        </p:nvSpPr>
        <p:spPr>
          <a:xfrm>
            <a:off x="4346712" y="1527320"/>
            <a:ext cx="3498575" cy="4678204"/>
          </a:xfrm>
          <a:prstGeom prst="rect">
            <a:avLst/>
          </a:prstGeom>
          <a:noFill/>
        </p:spPr>
        <p:txBody>
          <a:bodyPr wrap="square" rtlCol="0">
            <a:spAutoFit/>
          </a:bodyPr>
          <a:lstStyle/>
          <a:p>
            <a:pPr algn="ctr"/>
            <a:endParaRPr lang="en-US" sz="1200" b="1" dirty="0">
              <a:latin typeface="Century Gothic" panose="020B0502020202020204" pitchFamily="34" charset="0"/>
            </a:endParaRPr>
          </a:p>
          <a:p>
            <a:pPr algn="ctr"/>
            <a:r>
              <a:rPr lang="en-US" sz="3200" b="1" dirty="0">
                <a:latin typeface="Century Gothic" panose="020B0502020202020204" pitchFamily="34" charset="0"/>
              </a:rPr>
              <a:t>City</a:t>
            </a:r>
          </a:p>
          <a:p>
            <a:pPr algn="ctr"/>
            <a:endParaRPr lang="en-US" sz="3200" b="1" dirty="0">
              <a:latin typeface="Century Gothic" panose="020B0502020202020204" pitchFamily="34" charset="0"/>
            </a:endParaRPr>
          </a:p>
          <a:p>
            <a:pPr algn="ctr"/>
            <a:r>
              <a:rPr lang="en-US" sz="3200" b="1" dirty="0">
                <a:latin typeface="Century Gothic" panose="020B0502020202020204" pitchFamily="34" charset="0"/>
              </a:rPr>
              <a:t>Name</a:t>
            </a:r>
          </a:p>
          <a:p>
            <a:pPr algn="ctr"/>
            <a:endParaRPr lang="en-US" sz="3200" b="1" dirty="0">
              <a:latin typeface="Century Gothic" panose="020B0502020202020204" pitchFamily="34" charset="0"/>
            </a:endParaRPr>
          </a:p>
          <a:p>
            <a:pPr algn="ctr"/>
            <a:endParaRPr lang="en-US" sz="1600" b="1" dirty="0">
              <a:latin typeface="Century Gothic" panose="020B0502020202020204" pitchFamily="34" charset="0"/>
            </a:endParaRPr>
          </a:p>
          <a:p>
            <a:pPr algn="ctr"/>
            <a:r>
              <a:rPr lang="en-US" sz="3200" b="1" dirty="0">
                <a:latin typeface="Century Gothic" panose="020B0502020202020204" pitchFamily="34" charset="0"/>
              </a:rPr>
              <a:t>Offers Abram</a:t>
            </a:r>
          </a:p>
          <a:p>
            <a:pPr algn="ctr"/>
            <a:endParaRPr lang="en-US" sz="3200" b="1" dirty="0">
              <a:latin typeface="Century Gothic" panose="020B0502020202020204" pitchFamily="34" charset="0"/>
            </a:endParaRPr>
          </a:p>
          <a:p>
            <a:pPr algn="ctr"/>
            <a:endParaRPr lang="en-US" sz="1400" b="1" dirty="0">
              <a:latin typeface="Century Gothic" panose="020B0502020202020204" pitchFamily="34" charset="0"/>
            </a:endParaRPr>
          </a:p>
          <a:p>
            <a:pPr algn="ctr"/>
            <a:r>
              <a:rPr lang="en-US" sz="3200" b="1" dirty="0">
                <a:latin typeface="Century Gothic" panose="020B0502020202020204" pitchFamily="34" charset="0"/>
              </a:rPr>
              <a:t>Abram’s response	</a:t>
            </a:r>
          </a:p>
        </p:txBody>
      </p:sp>
      <p:sp>
        <p:nvSpPr>
          <p:cNvPr id="12" name="TextBox 11">
            <a:extLst>
              <a:ext uri="{FF2B5EF4-FFF2-40B4-BE49-F238E27FC236}">
                <a16:creationId xmlns:a16="http://schemas.microsoft.com/office/drawing/2014/main" id="{D4D1B20E-44A5-2144-9451-68C32CBF706A}"/>
              </a:ext>
            </a:extLst>
          </p:cNvPr>
          <p:cNvSpPr txBox="1"/>
          <p:nvPr/>
        </p:nvSpPr>
        <p:spPr>
          <a:xfrm>
            <a:off x="8302160" y="1504137"/>
            <a:ext cx="3581414" cy="4247317"/>
          </a:xfrm>
          <a:prstGeom prst="rect">
            <a:avLst/>
          </a:prstGeom>
          <a:noFill/>
        </p:spPr>
        <p:txBody>
          <a:bodyPr wrap="square" rtlCol="0">
            <a:spAutoFit/>
          </a:bodyPr>
          <a:lstStyle/>
          <a:p>
            <a:pPr algn="ctr"/>
            <a:endParaRPr lang="en-US" sz="1400" dirty="0">
              <a:latin typeface="Century Gothic" panose="020B0502020202020204" pitchFamily="34" charset="0"/>
            </a:endParaRPr>
          </a:p>
          <a:p>
            <a:pPr algn="ctr"/>
            <a:r>
              <a:rPr lang="en-US" sz="3200" dirty="0">
                <a:latin typeface="Century Gothic" panose="020B0502020202020204" pitchFamily="34" charset="0"/>
              </a:rPr>
              <a:t>Sodom</a:t>
            </a:r>
          </a:p>
          <a:p>
            <a:pPr algn="ctr"/>
            <a:endParaRPr lang="en-US" sz="3200" dirty="0">
              <a:latin typeface="Century Gothic" panose="020B0502020202020204" pitchFamily="34" charset="0"/>
            </a:endParaRPr>
          </a:p>
          <a:p>
            <a:pPr algn="ctr"/>
            <a:r>
              <a:rPr lang="en-US" sz="3200" dirty="0">
                <a:latin typeface="Century Gothic" panose="020B0502020202020204" pitchFamily="34" charset="0"/>
              </a:rPr>
              <a:t>unnamed</a:t>
            </a:r>
          </a:p>
          <a:p>
            <a:pPr algn="ctr"/>
            <a:endParaRPr lang="en-US" sz="3200" dirty="0">
              <a:latin typeface="Century Gothic" panose="020B0502020202020204" pitchFamily="34" charset="0"/>
            </a:endParaRPr>
          </a:p>
          <a:p>
            <a:pPr algn="ctr"/>
            <a:r>
              <a:rPr lang="en-US" sz="3200" dirty="0">
                <a:latin typeface="Century Gothic" panose="020B0502020202020204" pitchFamily="34" charset="0"/>
              </a:rPr>
              <a:t>All the goods recovered</a:t>
            </a:r>
          </a:p>
          <a:p>
            <a:pPr algn="ctr"/>
            <a:endParaRPr lang="en-US" sz="3200" dirty="0">
              <a:latin typeface="Century Gothic" panose="020B0502020202020204" pitchFamily="34" charset="0"/>
            </a:endParaRPr>
          </a:p>
          <a:p>
            <a:pPr algn="ctr"/>
            <a:r>
              <a:rPr lang="en-US" sz="3200" dirty="0">
                <a:latin typeface="Century Gothic" panose="020B0502020202020204" pitchFamily="34" charset="0"/>
              </a:rPr>
              <a:t>Strongly rejects</a:t>
            </a:r>
          </a:p>
        </p:txBody>
      </p:sp>
    </p:spTree>
    <p:extLst>
      <p:ext uri="{BB962C8B-B14F-4D97-AF65-F5344CB8AC3E}">
        <p14:creationId xmlns:p14="http://schemas.microsoft.com/office/powerpoint/2010/main" val="35181373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3"/>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8688183"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Melchizedek</a:t>
            </a:r>
          </a:p>
        </p:txBody>
      </p:sp>
      <p:sp>
        <p:nvSpPr>
          <p:cNvPr id="2" name="TextBox 1">
            <a:extLst>
              <a:ext uri="{FF2B5EF4-FFF2-40B4-BE49-F238E27FC236}">
                <a16:creationId xmlns:a16="http://schemas.microsoft.com/office/drawing/2014/main" id="{852ABD47-35E7-96AA-70F6-73951BEC5547}"/>
              </a:ext>
            </a:extLst>
          </p:cNvPr>
          <p:cNvSpPr txBox="1"/>
          <p:nvPr/>
        </p:nvSpPr>
        <p:spPr>
          <a:xfrm>
            <a:off x="3028" y="1765852"/>
            <a:ext cx="12188972" cy="4524315"/>
          </a:xfrm>
          <a:prstGeom prst="rect">
            <a:avLst/>
          </a:prstGeom>
          <a:noFill/>
        </p:spPr>
        <p:txBody>
          <a:bodyPr wrap="square" rtlCol="0">
            <a:spAutoFit/>
          </a:bodyPr>
          <a:lstStyle/>
          <a:p>
            <a:pPr algn="ctr"/>
            <a:r>
              <a:rPr lang="en-US" sz="3200" dirty="0">
                <a:latin typeface="Century Gothic" panose="020B0502020202020204" pitchFamily="34" charset="0"/>
              </a:rPr>
              <a:t>King of Salem (“peace”), “King of righteousness”</a:t>
            </a:r>
          </a:p>
          <a:p>
            <a:pPr algn="ctr"/>
            <a:r>
              <a:rPr lang="en-US" sz="3200" dirty="0">
                <a:latin typeface="Century Gothic" panose="020B0502020202020204" pitchFamily="34" charset="0"/>
              </a:rPr>
              <a:t>Gen 14:18 - </a:t>
            </a:r>
            <a:r>
              <a:rPr lang="en-US" sz="3200" i="1" dirty="0">
                <a:latin typeface="Century Gothic" panose="020B0502020202020204" pitchFamily="34" charset="0"/>
              </a:rPr>
              <a:t>“Priest of the God Most High”</a:t>
            </a:r>
          </a:p>
          <a:p>
            <a:pPr algn="ctr"/>
            <a:endParaRPr lang="en-US" sz="3200" dirty="0">
              <a:latin typeface="Century Gothic" panose="020B0502020202020204" pitchFamily="34" charset="0"/>
            </a:endParaRPr>
          </a:p>
          <a:p>
            <a:pPr algn="ctr"/>
            <a:r>
              <a:rPr lang="en-US" sz="3200" dirty="0">
                <a:latin typeface="Century Gothic" panose="020B0502020202020204" pitchFamily="34" charset="0"/>
              </a:rPr>
              <a:t>v3 – </a:t>
            </a:r>
            <a:r>
              <a:rPr lang="en-US" sz="3200" i="1" dirty="0">
                <a:latin typeface="Century Gothic" panose="020B0502020202020204" pitchFamily="34" charset="0"/>
              </a:rPr>
              <a:t>“without genealogy”</a:t>
            </a:r>
          </a:p>
          <a:p>
            <a:pPr algn="ctr"/>
            <a:r>
              <a:rPr lang="en-US" sz="3200" dirty="0">
                <a:latin typeface="Century Gothic" panose="020B0502020202020204" pitchFamily="34" charset="0"/>
              </a:rPr>
              <a:t>v3 – </a:t>
            </a:r>
            <a:r>
              <a:rPr lang="en-US" sz="3200" i="1" dirty="0">
                <a:latin typeface="Century Gothic" panose="020B0502020202020204" pitchFamily="34" charset="0"/>
              </a:rPr>
              <a:t>“made like the Son of God”</a:t>
            </a:r>
          </a:p>
          <a:p>
            <a:pPr algn="ctr"/>
            <a:r>
              <a:rPr lang="en-US" sz="3200" dirty="0">
                <a:latin typeface="Century Gothic" panose="020B0502020202020204" pitchFamily="34" charset="0"/>
              </a:rPr>
              <a:t>v4 – </a:t>
            </a:r>
            <a:r>
              <a:rPr lang="en-US" sz="3200" i="1" dirty="0">
                <a:latin typeface="Century Gothic" panose="020B0502020202020204" pitchFamily="34" charset="0"/>
              </a:rPr>
              <a:t>“great”</a:t>
            </a:r>
            <a:r>
              <a:rPr lang="en-US" sz="3200" dirty="0">
                <a:latin typeface="Century Gothic" panose="020B0502020202020204" pitchFamily="34" charset="0"/>
              </a:rPr>
              <a:t>, v7 – </a:t>
            </a:r>
            <a:r>
              <a:rPr lang="en-US" sz="3200" i="1" dirty="0">
                <a:latin typeface="Century Gothic" panose="020B0502020202020204" pitchFamily="34" charset="0"/>
              </a:rPr>
              <a:t>“greater than Abraham”</a:t>
            </a:r>
          </a:p>
          <a:p>
            <a:pPr algn="ctr"/>
            <a:r>
              <a:rPr lang="en-US" sz="3200" dirty="0">
                <a:latin typeface="Century Gothic" panose="020B0502020202020204" pitchFamily="34" charset="0"/>
              </a:rPr>
              <a:t>v8 </a:t>
            </a:r>
            <a:r>
              <a:rPr lang="en-US" sz="3200" i="1" dirty="0">
                <a:latin typeface="Century Gothic" panose="020B0502020202020204" pitchFamily="34" charset="0"/>
              </a:rPr>
              <a:t>– “even Levi, who received tithes, paid tithes”</a:t>
            </a:r>
          </a:p>
          <a:p>
            <a:pPr algn="ctr"/>
            <a:endParaRPr lang="en-US" sz="3200" dirty="0">
              <a:latin typeface="Century Gothic" panose="020B0502020202020204" pitchFamily="34" charset="0"/>
            </a:endParaRPr>
          </a:p>
          <a:p>
            <a:pPr algn="ctr"/>
            <a:r>
              <a:rPr lang="en-US" sz="3200" dirty="0">
                <a:latin typeface="Century Gothic" panose="020B0502020202020204" pitchFamily="34" charset="0"/>
              </a:rPr>
              <a:t>Gave bread and wine to Abram</a:t>
            </a:r>
          </a:p>
        </p:txBody>
      </p:sp>
    </p:spTree>
    <p:extLst>
      <p:ext uri="{BB962C8B-B14F-4D97-AF65-F5344CB8AC3E}">
        <p14:creationId xmlns:p14="http://schemas.microsoft.com/office/powerpoint/2010/main" val="6637662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red background with white text&#10;&#10;Description automatically generated">
            <a:extLst>
              <a:ext uri="{FF2B5EF4-FFF2-40B4-BE49-F238E27FC236}">
                <a16:creationId xmlns:a16="http://schemas.microsoft.com/office/drawing/2014/main" id="{254DDCEC-43BF-831F-C5C9-2B17E25ACC8B}"/>
              </a:ext>
            </a:extLst>
          </p:cNvPr>
          <p:cNvPicPr>
            <a:picLocks noChangeAspect="1"/>
          </p:cNvPicPr>
          <p:nvPr/>
        </p:nvPicPr>
        <p:blipFill rotWithShape="1">
          <a:blip r:embed="rId3"/>
          <a:srcRect t="19"/>
          <a:stretch/>
        </p:blipFill>
        <p:spPr>
          <a:xfrm>
            <a:off x="20" y="1282"/>
            <a:ext cx="12191980" cy="6856718"/>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49AAC67C-A4A8-8476-A6E9-74BE3122991C}"/>
              </a:ext>
            </a:extLst>
          </p:cNvPr>
          <p:cNvPicPr>
            <a:picLocks noChangeAspect="1"/>
          </p:cNvPicPr>
          <p:nvPr/>
        </p:nvPicPr>
        <p:blipFill>
          <a:blip r:embed="rId4"/>
          <a:stretch>
            <a:fillRect/>
          </a:stretch>
        </p:blipFill>
        <p:spPr>
          <a:xfrm>
            <a:off x="10285476" y="4951718"/>
            <a:ext cx="1905000" cy="1905000"/>
          </a:xfrm>
          <a:prstGeom prst="rect">
            <a:avLst/>
          </a:prstGeom>
        </p:spPr>
      </p:pic>
    </p:spTree>
    <p:extLst>
      <p:ext uri="{BB962C8B-B14F-4D97-AF65-F5344CB8AC3E}">
        <p14:creationId xmlns:p14="http://schemas.microsoft.com/office/powerpoint/2010/main" val="2671465394"/>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3242</TotalTime>
  <Words>2497</Words>
  <Application>Microsoft Office PowerPoint</Application>
  <PresentationFormat>Widescreen</PresentationFormat>
  <Paragraphs>157</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Aptos</vt:lpstr>
      <vt:lpstr>Arial</vt:lpstr>
      <vt:lpstr>Calibri</vt:lpstr>
      <vt:lpstr>Calibri Light</vt:lpstr>
      <vt:lpstr>Century Gothic</vt:lpstr>
      <vt:lpstr>Futura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Kevin Floyd</cp:lastModifiedBy>
  <cp:revision>21</cp:revision>
  <cp:lastPrinted>2024-04-07T04:02:02Z</cp:lastPrinted>
  <dcterms:created xsi:type="dcterms:W3CDTF">2024-03-01T15:11:52Z</dcterms:created>
  <dcterms:modified xsi:type="dcterms:W3CDTF">2024-04-07T04:14:42Z</dcterms:modified>
</cp:coreProperties>
</file>