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8" r:id="rId3"/>
    <p:sldId id="276" r:id="rId4"/>
    <p:sldId id="277" r:id="rId5"/>
    <p:sldId id="278" r:id="rId6"/>
    <p:sldId id="272" r:id="rId7"/>
    <p:sldId id="27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02" d="100"/>
          <a:sy n="102" d="100"/>
        </p:scale>
        <p:origin x="19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4/16/24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4/16/24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4/16/24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4/16/24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dirty="0">
                <a:solidFill>
                  <a:srgbClr val="FEECD7"/>
                </a:solidFill>
                <a:latin typeface="Futura" panose="020B0602020204020303" pitchFamily="34" charset="-79"/>
                <a:cs typeface="Futura" panose="020B0602020204020303" pitchFamily="34" charset="-79"/>
              </a:rPr>
              <a:t>CHAPTER 17</a:t>
            </a: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Covenant &amp; Circumcision</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2026653"/>
            <a:ext cx="12188972" cy="3416320"/>
          </a:xfrm>
          <a:prstGeom prst="rect">
            <a:avLst/>
          </a:prstGeom>
          <a:noFill/>
        </p:spPr>
        <p:txBody>
          <a:bodyPr wrap="square" rtlCol="0">
            <a:spAutoFit/>
          </a:bodyPr>
          <a:lstStyle/>
          <a:p>
            <a:pPr algn="ctr"/>
            <a:r>
              <a:rPr lang="en-US" sz="3600" dirty="0">
                <a:latin typeface="Century Gothic" panose="020B0502020202020204" pitchFamily="34" charset="0"/>
              </a:rPr>
              <a:t>Genesis 17:1–2 (ESV) </a:t>
            </a:r>
          </a:p>
          <a:p>
            <a:pPr algn="ctr"/>
            <a:r>
              <a:rPr lang="en-US" sz="3600" baseline="30000" dirty="0">
                <a:latin typeface="Century Gothic" panose="020B0502020202020204" pitchFamily="34" charset="0"/>
              </a:rPr>
              <a:t>1</a:t>
            </a:r>
            <a:r>
              <a:rPr lang="en-US" sz="3600" dirty="0">
                <a:latin typeface="Century Gothic" panose="020B0502020202020204" pitchFamily="34" charset="0"/>
              </a:rPr>
              <a:t> When Abram was ninety-nine years old the Lord appeared to Abram and said to him, “I am God Almighty; walk before me, and be blameless, </a:t>
            </a:r>
            <a:r>
              <a:rPr lang="en-US" sz="3600" baseline="30000" dirty="0">
                <a:latin typeface="Century Gothic" panose="020B0502020202020204" pitchFamily="34" charset="0"/>
              </a:rPr>
              <a:t>2</a:t>
            </a:r>
            <a:r>
              <a:rPr lang="en-US" sz="3600" dirty="0">
                <a:latin typeface="Century Gothic" panose="020B0502020202020204" pitchFamily="34" charset="0"/>
              </a:rPr>
              <a:t> that I may make my covenant between me and you, and may multiply you greatly.” </a:t>
            </a:r>
          </a:p>
        </p:txBody>
      </p:sp>
    </p:spTree>
    <p:extLst>
      <p:ext uri="{BB962C8B-B14F-4D97-AF65-F5344CB8AC3E}">
        <p14:creationId xmlns:p14="http://schemas.microsoft.com/office/powerpoint/2010/main" val="351813737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Covenant &amp; Circumcision</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2026653"/>
            <a:ext cx="12188972" cy="3416320"/>
          </a:xfrm>
          <a:prstGeom prst="rect">
            <a:avLst/>
          </a:prstGeom>
          <a:noFill/>
        </p:spPr>
        <p:txBody>
          <a:bodyPr wrap="square" rtlCol="0">
            <a:spAutoFit/>
          </a:bodyPr>
          <a:lstStyle/>
          <a:p>
            <a:pPr algn="ctr"/>
            <a:r>
              <a:rPr lang="en-US" sz="3600" dirty="0">
                <a:latin typeface="Century Gothic" panose="020B0502020202020204" pitchFamily="34" charset="0"/>
              </a:rPr>
              <a:t>Genesis 17:4–5 (ESV) </a:t>
            </a:r>
          </a:p>
          <a:p>
            <a:pPr algn="ctr"/>
            <a:r>
              <a:rPr lang="en-US" sz="3600" baseline="30000" dirty="0">
                <a:latin typeface="Century Gothic" panose="020B0502020202020204" pitchFamily="34" charset="0"/>
              </a:rPr>
              <a:t>4</a:t>
            </a:r>
            <a:r>
              <a:rPr lang="en-US" sz="3600" dirty="0">
                <a:latin typeface="Century Gothic" panose="020B0502020202020204" pitchFamily="34" charset="0"/>
              </a:rPr>
              <a:t> “Behold, my covenant is with you, and you shall be the father of a multitude of nations. </a:t>
            </a:r>
            <a:r>
              <a:rPr lang="en-US" sz="3600" baseline="30000" dirty="0">
                <a:latin typeface="Century Gothic" panose="020B0502020202020204" pitchFamily="34" charset="0"/>
              </a:rPr>
              <a:t>5</a:t>
            </a:r>
            <a:r>
              <a:rPr lang="en-US" sz="3600" dirty="0">
                <a:latin typeface="Century Gothic" panose="020B0502020202020204" pitchFamily="34" charset="0"/>
              </a:rPr>
              <a:t> No longer shall your name be called Abram, but your name shall be Abraham, for I have made you the father of a multitude of nations. </a:t>
            </a:r>
          </a:p>
        </p:txBody>
      </p:sp>
    </p:spTree>
    <p:extLst>
      <p:ext uri="{BB962C8B-B14F-4D97-AF65-F5344CB8AC3E}">
        <p14:creationId xmlns:p14="http://schemas.microsoft.com/office/powerpoint/2010/main" val="38330665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Covenant &amp; Circumcision</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2026653"/>
            <a:ext cx="12188972" cy="3416320"/>
          </a:xfrm>
          <a:prstGeom prst="rect">
            <a:avLst/>
          </a:prstGeom>
          <a:noFill/>
        </p:spPr>
        <p:txBody>
          <a:bodyPr wrap="square" rtlCol="0">
            <a:spAutoFit/>
          </a:bodyPr>
          <a:lstStyle/>
          <a:p>
            <a:pPr algn="ctr"/>
            <a:r>
              <a:rPr lang="en-US" sz="3600" dirty="0">
                <a:latin typeface="Century Gothic" panose="020B0502020202020204" pitchFamily="34" charset="0"/>
              </a:rPr>
              <a:t>Genesis 17:10–11 (ESV) </a:t>
            </a:r>
          </a:p>
          <a:p>
            <a:pPr algn="ctr"/>
            <a:r>
              <a:rPr lang="en-US" sz="3600" baseline="30000" dirty="0">
                <a:latin typeface="Century Gothic" panose="020B0502020202020204" pitchFamily="34" charset="0"/>
              </a:rPr>
              <a:t>10</a:t>
            </a:r>
            <a:r>
              <a:rPr lang="en-US" sz="3600" dirty="0">
                <a:latin typeface="Century Gothic" panose="020B0502020202020204" pitchFamily="34" charset="0"/>
              </a:rPr>
              <a:t> This is my covenant, which you shall keep, between me and you and your offspring after you: Every male among you shall be circumcised. </a:t>
            </a:r>
            <a:r>
              <a:rPr lang="en-US" sz="3600" baseline="30000" dirty="0">
                <a:latin typeface="Century Gothic" panose="020B0502020202020204" pitchFamily="34" charset="0"/>
              </a:rPr>
              <a:t>11</a:t>
            </a:r>
            <a:r>
              <a:rPr lang="en-US" sz="3600" dirty="0">
                <a:latin typeface="Century Gothic" panose="020B0502020202020204" pitchFamily="34" charset="0"/>
              </a:rPr>
              <a:t> You shall be circumcised in the flesh of your foreskins, and it shall be a sign of the covenant between me and you. </a:t>
            </a:r>
          </a:p>
        </p:txBody>
      </p:sp>
    </p:spTree>
    <p:extLst>
      <p:ext uri="{BB962C8B-B14F-4D97-AF65-F5344CB8AC3E}">
        <p14:creationId xmlns:p14="http://schemas.microsoft.com/office/powerpoint/2010/main" val="173290855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Covenant &amp; Circumcision</a:t>
            </a:r>
          </a:p>
        </p:txBody>
      </p:sp>
      <p:sp>
        <p:nvSpPr>
          <p:cNvPr id="2" name="TextBox 1">
            <a:extLst>
              <a:ext uri="{FF2B5EF4-FFF2-40B4-BE49-F238E27FC236}">
                <a16:creationId xmlns:a16="http://schemas.microsoft.com/office/drawing/2014/main" id="{ECDEE229-7F74-3A35-D88B-EC3CD7F59BE1}"/>
              </a:ext>
            </a:extLst>
          </p:cNvPr>
          <p:cNvSpPr txBox="1"/>
          <p:nvPr/>
        </p:nvSpPr>
        <p:spPr>
          <a:xfrm>
            <a:off x="0" y="2612572"/>
            <a:ext cx="12192000" cy="2031325"/>
          </a:xfrm>
          <a:prstGeom prst="rect">
            <a:avLst/>
          </a:prstGeom>
          <a:noFill/>
        </p:spPr>
        <p:txBody>
          <a:bodyPr wrap="square" rtlCol="0">
            <a:spAutoFit/>
          </a:bodyPr>
          <a:lstStyle/>
          <a:p>
            <a:pPr algn="ctr">
              <a:spcAft>
                <a:spcPts val="1800"/>
              </a:spcAft>
            </a:pPr>
            <a:r>
              <a:rPr lang="en-US" sz="3200" dirty="0">
                <a:latin typeface="Century Gothic" panose="020B0502020202020204" pitchFamily="34" charset="0"/>
              </a:rPr>
              <a:t>Circumcision WAS point of entry and sign</a:t>
            </a:r>
          </a:p>
          <a:p>
            <a:pPr algn="ctr">
              <a:spcAft>
                <a:spcPts val="1800"/>
              </a:spcAft>
            </a:pPr>
            <a:r>
              <a:rPr lang="en-US" sz="3200" dirty="0">
                <a:latin typeface="Century Gothic" panose="020B0502020202020204" pitchFamily="34" charset="0"/>
              </a:rPr>
              <a:t>Circumcision WAS NOT how Abraham was found righteous</a:t>
            </a:r>
          </a:p>
          <a:p>
            <a:pPr algn="ctr">
              <a:spcAft>
                <a:spcPts val="1800"/>
              </a:spcAft>
            </a:pPr>
            <a:r>
              <a:rPr lang="en-US" sz="3200" dirty="0">
                <a:latin typeface="Century Gothic" panose="020B0502020202020204" pitchFamily="34" charset="0"/>
              </a:rPr>
              <a:t>Circumcision WAS NOT how God would bless all </a:t>
            </a:r>
            <a:r>
              <a:rPr lang="en-US" sz="3200" dirty="0" err="1">
                <a:latin typeface="Century Gothic" panose="020B0502020202020204" pitchFamily="34" charset="0"/>
              </a:rPr>
              <a:t>famlies</a:t>
            </a:r>
            <a:endParaRPr lang="en-US" sz="3200" dirty="0">
              <a:latin typeface="Century Gothic" panose="020B0502020202020204" pitchFamily="34" charset="0"/>
            </a:endParaRPr>
          </a:p>
        </p:txBody>
      </p:sp>
    </p:spTree>
    <p:extLst>
      <p:ext uri="{BB962C8B-B14F-4D97-AF65-F5344CB8AC3E}">
        <p14:creationId xmlns:p14="http://schemas.microsoft.com/office/powerpoint/2010/main" val="54941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Isaac’s Birth Foretold</a:t>
            </a:r>
          </a:p>
        </p:txBody>
      </p:sp>
      <p:sp>
        <p:nvSpPr>
          <p:cNvPr id="5" name="TextBox 4">
            <a:extLst>
              <a:ext uri="{FF2B5EF4-FFF2-40B4-BE49-F238E27FC236}">
                <a16:creationId xmlns:a16="http://schemas.microsoft.com/office/drawing/2014/main" id="{06C2CB07-FC15-F289-D2C9-95A0882B969C}"/>
              </a:ext>
            </a:extLst>
          </p:cNvPr>
          <p:cNvSpPr txBox="1"/>
          <p:nvPr/>
        </p:nvSpPr>
        <p:spPr>
          <a:xfrm>
            <a:off x="3028" y="1642088"/>
            <a:ext cx="12188972" cy="4524315"/>
          </a:xfrm>
          <a:prstGeom prst="rect">
            <a:avLst/>
          </a:prstGeom>
          <a:noFill/>
        </p:spPr>
        <p:txBody>
          <a:bodyPr wrap="square" rtlCol="0">
            <a:spAutoFit/>
          </a:bodyPr>
          <a:lstStyle/>
          <a:p>
            <a:pPr algn="ctr"/>
            <a:r>
              <a:rPr lang="en-US" sz="3200" dirty="0">
                <a:latin typeface="Century Gothic" panose="020B0502020202020204" pitchFamily="34" charset="0"/>
              </a:rPr>
              <a:t>Genesis 17:17–19 (ESV) </a:t>
            </a:r>
          </a:p>
          <a:p>
            <a:pPr algn="ctr"/>
            <a:r>
              <a:rPr lang="en-US" sz="3200" baseline="30000" dirty="0">
                <a:latin typeface="Century Gothic" panose="020B0502020202020204" pitchFamily="34" charset="0"/>
              </a:rPr>
              <a:t>17</a:t>
            </a:r>
            <a:r>
              <a:rPr lang="en-US" sz="3200" dirty="0">
                <a:latin typeface="Century Gothic" panose="020B0502020202020204" pitchFamily="34" charset="0"/>
              </a:rPr>
              <a:t> Then Abraham fell on his face and laughed and said to himself, “Shall a child be born to a man who is a hundred years old? Shall Sarah, who is ninety years old, bear a child?” </a:t>
            </a:r>
            <a:r>
              <a:rPr lang="en-US" sz="3200" baseline="30000" dirty="0">
                <a:latin typeface="Century Gothic" panose="020B0502020202020204" pitchFamily="34" charset="0"/>
              </a:rPr>
              <a:t>18</a:t>
            </a:r>
            <a:r>
              <a:rPr lang="en-US" sz="3200" dirty="0">
                <a:latin typeface="Century Gothic" panose="020B0502020202020204" pitchFamily="34" charset="0"/>
              </a:rPr>
              <a:t> And Abraham said to God, “Oh that Ishmael might live before you!” </a:t>
            </a:r>
            <a:r>
              <a:rPr lang="en-US" sz="3200" baseline="30000" dirty="0">
                <a:latin typeface="Century Gothic" panose="020B0502020202020204" pitchFamily="34" charset="0"/>
              </a:rPr>
              <a:t>19</a:t>
            </a:r>
            <a:r>
              <a:rPr lang="en-US" sz="3200" dirty="0">
                <a:latin typeface="Century Gothic" panose="020B0502020202020204" pitchFamily="34" charset="0"/>
              </a:rPr>
              <a:t> God said, “No, but Sarah your wife shall bear you a son, and you shall call his name Isaac. I will establish my covenant with him as an everlasting covenant for his offspring after him. </a:t>
            </a:r>
          </a:p>
        </p:txBody>
      </p:sp>
    </p:spTree>
    <p:extLst>
      <p:ext uri="{BB962C8B-B14F-4D97-AF65-F5344CB8AC3E}">
        <p14:creationId xmlns:p14="http://schemas.microsoft.com/office/powerpoint/2010/main" val="3596318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Abraham’s Obedience</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2432132"/>
            <a:ext cx="12188972" cy="2554545"/>
          </a:xfrm>
          <a:prstGeom prst="rect">
            <a:avLst/>
          </a:prstGeom>
          <a:noFill/>
        </p:spPr>
        <p:txBody>
          <a:bodyPr wrap="square" rtlCol="0">
            <a:spAutoFit/>
          </a:bodyPr>
          <a:lstStyle/>
          <a:p>
            <a:pPr algn="ctr"/>
            <a:r>
              <a:rPr lang="en-US" sz="3200" dirty="0">
                <a:latin typeface="Century Gothic" panose="020B0502020202020204" pitchFamily="34" charset="0"/>
              </a:rPr>
              <a:t>Genesis 17:23 (ESV) </a:t>
            </a:r>
          </a:p>
          <a:p>
            <a:pPr algn="ctr"/>
            <a:r>
              <a:rPr lang="en-US" sz="3200" u="none" strike="noStrike" baseline="30000" dirty="0">
                <a:effectLst/>
                <a:latin typeface="Century Gothic" panose="020B0502020202020204" pitchFamily="34" charset="0"/>
              </a:rPr>
              <a:t>23</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Then Abraham took Ishmael his son and all those born in his house or bought with his money, every male among the men of Abraham’s house, and he circumcised the flesh of their foreskins that very day, as God had said to him.</a:t>
            </a:r>
            <a:r>
              <a:rPr lang="en-US" sz="3200" dirty="0">
                <a:latin typeface="Century Gothic" panose="020B0502020202020204" pitchFamily="34" charset="0"/>
              </a:rPr>
              <a:t> </a:t>
            </a:r>
          </a:p>
        </p:txBody>
      </p:sp>
    </p:spTree>
    <p:extLst>
      <p:ext uri="{BB962C8B-B14F-4D97-AF65-F5344CB8AC3E}">
        <p14:creationId xmlns:p14="http://schemas.microsoft.com/office/powerpoint/2010/main" val="426881737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191</TotalTime>
  <Words>373</Words>
  <Application>Microsoft Macintosh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16</cp:revision>
  <dcterms:created xsi:type="dcterms:W3CDTF">2024-03-01T15:11:52Z</dcterms:created>
  <dcterms:modified xsi:type="dcterms:W3CDTF">2024-04-16T20:26:48Z</dcterms:modified>
</cp:coreProperties>
</file>