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1" r:id="rId3"/>
    <p:sldId id="268" r:id="rId4"/>
    <p:sldId id="276" r:id="rId5"/>
    <p:sldId id="277" r:id="rId6"/>
    <p:sldId id="278" r:id="rId7"/>
    <p:sldId id="279" r:id="rId8"/>
    <p:sldId id="273" r:id="rId9"/>
    <p:sldId id="280" r:id="rId10"/>
    <p:sldId id="272" r:id="rId11"/>
    <p:sldId id="274"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2"/>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489815-BC19-A342-852B-163DD32C54C3}"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413204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89815-BC19-A342-852B-163DD32C54C3}"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4014494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89815-BC19-A342-852B-163DD32C54C3}"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244283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89815-BC19-A342-852B-163DD32C54C3}"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276996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489815-BC19-A342-852B-163DD32C54C3}"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335643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489815-BC19-A342-852B-163DD32C54C3}"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13342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489815-BC19-A342-852B-163DD32C54C3}" type="datetimeFigureOut">
              <a:rPr lang="en-US" smtClean="0"/>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226901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489815-BC19-A342-852B-163DD32C54C3}" type="datetimeFigureOut">
              <a:rPr lang="en-US" smtClean="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139223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489815-BC19-A342-852B-163DD32C54C3}"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404160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489815-BC19-A342-852B-163DD32C54C3}"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4220119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489815-BC19-A342-852B-163DD32C54C3}"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378771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89815-BC19-A342-852B-163DD32C54C3}" type="datetimeFigureOut">
              <a:rPr lang="en-US" smtClean="0"/>
              <a:t>4/23/2024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64872-17F4-F540-A56C-01EDD6FD701D}" type="slidenum">
              <a:rPr lang="en-US" smtClean="0"/>
              <a:t>‹#›</a:t>
            </a:fld>
            <a:endParaRPr lang="en-US"/>
          </a:p>
        </p:txBody>
      </p:sp>
    </p:spTree>
    <p:extLst>
      <p:ext uri="{BB962C8B-B14F-4D97-AF65-F5344CB8AC3E}">
        <p14:creationId xmlns:p14="http://schemas.microsoft.com/office/powerpoint/2010/main" val="22908346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ed background with white text&#10;&#10;Description automatically generated">
            <a:extLst>
              <a:ext uri="{FF2B5EF4-FFF2-40B4-BE49-F238E27FC236}">
                <a16:creationId xmlns:a16="http://schemas.microsoft.com/office/drawing/2014/main" id="{254DDCEC-43BF-831F-C5C9-2B17E25ACC8B}"/>
              </a:ext>
            </a:extLst>
          </p:cNvPr>
          <p:cNvPicPr>
            <a:picLocks noChangeAspect="1"/>
          </p:cNvPicPr>
          <p:nvPr/>
        </p:nvPicPr>
        <p:blipFill rotWithShape="1">
          <a:blip r:embed="rId2"/>
          <a:srcRect t="19"/>
          <a:stretch/>
        </p:blipFill>
        <p:spPr>
          <a:xfrm>
            <a:off x="20" y="1282"/>
            <a:ext cx="12191980" cy="6856718"/>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49AAC67C-A4A8-8476-A6E9-74BE3122991C}"/>
              </a:ext>
            </a:extLst>
          </p:cNvPr>
          <p:cNvPicPr>
            <a:picLocks noChangeAspect="1"/>
          </p:cNvPicPr>
          <p:nvPr/>
        </p:nvPicPr>
        <p:blipFill>
          <a:blip r:embed="rId3"/>
          <a:stretch>
            <a:fillRect/>
          </a:stretch>
        </p:blipFill>
        <p:spPr>
          <a:xfrm>
            <a:off x="10285476" y="4951718"/>
            <a:ext cx="1905000" cy="1905000"/>
          </a:xfrm>
          <a:prstGeom prst="rect">
            <a:avLst/>
          </a:prstGeom>
        </p:spPr>
      </p:pic>
      <p:sp>
        <p:nvSpPr>
          <p:cNvPr id="3" name="TextBox 2">
            <a:extLst>
              <a:ext uri="{FF2B5EF4-FFF2-40B4-BE49-F238E27FC236}">
                <a16:creationId xmlns:a16="http://schemas.microsoft.com/office/drawing/2014/main" id="{EEC8E4CD-158A-9267-4961-B58B9381C735}"/>
              </a:ext>
            </a:extLst>
          </p:cNvPr>
          <p:cNvSpPr txBox="1"/>
          <p:nvPr/>
        </p:nvSpPr>
        <p:spPr>
          <a:xfrm>
            <a:off x="2253506" y="5581052"/>
            <a:ext cx="7678455" cy="646331"/>
          </a:xfrm>
          <a:prstGeom prst="rect">
            <a:avLst/>
          </a:prstGeom>
          <a:noFill/>
        </p:spPr>
        <p:txBody>
          <a:bodyPr wrap="square" rtlCol="0">
            <a:spAutoFit/>
          </a:bodyPr>
          <a:lstStyle/>
          <a:p>
            <a:pPr algn="ctr"/>
            <a:r>
              <a:rPr lang="en-US" sz="3600" b="1" dirty="0">
                <a:solidFill>
                  <a:srgbClr val="FEECD7"/>
                </a:solidFill>
                <a:latin typeface="Futura" panose="020B0602020204020303" pitchFamily="34" charset="-79"/>
                <a:cs typeface="Futura" panose="020B0602020204020303" pitchFamily="34" charset="-79"/>
              </a:rPr>
              <a:t>CHAPTER 19</a:t>
            </a:r>
          </a:p>
        </p:txBody>
      </p:sp>
    </p:spTree>
    <p:extLst>
      <p:ext uri="{BB962C8B-B14F-4D97-AF65-F5344CB8AC3E}">
        <p14:creationId xmlns:p14="http://schemas.microsoft.com/office/powerpoint/2010/main" val="277126801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188679" y="459116"/>
            <a:ext cx="8688183"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Moabites and Ammonites</a:t>
            </a:r>
          </a:p>
        </p:txBody>
      </p:sp>
      <p:pic>
        <p:nvPicPr>
          <p:cNvPr id="5" name="Picture 4">
            <a:extLst>
              <a:ext uri="{FF2B5EF4-FFF2-40B4-BE49-F238E27FC236}">
                <a16:creationId xmlns:a16="http://schemas.microsoft.com/office/drawing/2014/main" id="{7BA296DC-931A-1085-2E8C-12176230E015}"/>
              </a:ext>
            </a:extLst>
          </p:cNvPr>
          <p:cNvPicPr>
            <a:picLocks noChangeAspect="1"/>
          </p:cNvPicPr>
          <p:nvPr/>
        </p:nvPicPr>
        <p:blipFill rotWithShape="1">
          <a:blip r:embed="rId3"/>
          <a:srcRect t="22795"/>
          <a:stretch/>
        </p:blipFill>
        <p:spPr>
          <a:xfrm>
            <a:off x="3378655" y="1175328"/>
            <a:ext cx="5434690" cy="5682672"/>
          </a:xfrm>
          <a:prstGeom prst="rect">
            <a:avLst/>
          </a:prstGeom>
        </p:spPr>
      </p:pic>
      <p:sp>
        <p:nvSpPr>
          <p:cNvPr id="2" name="Oval 1">
            <a:extLst>
              <a:ext uri="{FF2B5EF4-FFF2-40B4-BE49-F238E27FC236}">
                <a16:creationId xmlns:a16="http://schemas.microsoft.com/office/drawing/2014/main" id="{84B0A90B-2E14-C68D-E805-689794B5265C}"/>
              </a:ext>
            </a:extLst>
          </p:cNvPr>
          <p:cNvSpPr/>
          <p:nvPr/>
        </p:nvSpPr>
        <p:spPr>
          <a:xfrm>
            <a:off x="7253057" y="1812185"/>
            <a:ext cx="1560288" cy="975403"/>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67F64F7-07EF-2CD8-A042-978FBDB440C2}"/>
              </a:ext>
            </a:extLst>
          </p:cNvPr>
          <p:cNvSpPr/>
          <p:nvPr/>
        </p:nvSpPr>
        <p:spPr>
          <a:xfrm>
            <a:off x="6926062" y="4471385"/>
            <a:ext cx="1560288" cy="975403"/>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66032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188679" y="521259"/>
            <a:ext cx="86881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EECD7"/>
                </a:solidFill>
                <a:effectLst/>
                <a:uLnTx/>
                <a:uFillTx/>
                <a:latin typeface="Futura" panose="020B0602020204020303" pitchFamily="34" charset="-79"/>
                <a:ea typeface="+mn-ea"/>
                <a:cs typeface="Futura" panose="020B0602020204020303" pitchFamily="34" charset="-79"/>
              </a:rPr>
              <a:t>Applications from Chapter 19</a:t>
            </a:r>
          </a:p>
        </p:txBody>
      </p:sp>
      <p:sp>
        <p:nvSpPr>
          <p:cNvPr id="5" name="TextBox 4">
            <a:extLst>
              <a:ext uri="{FF2B5EF4-FFF2-40B4-BE49-F238E27FC236}">
                <a16:creationId xmlns:a16="http://schemas.microsoft.com/office/drawing/2014/main" id="{06C2CB07-FC15-F289-D2C9-95A0882B969C}"/>
              </a:ext>
            </a:extLst>
          </p:cNvPr>
          <p:cNvSpPr txBox="1"/>
          <p:nvPr/>
        </p:nvSpPr>
        <p:spPr>
          <a:xfrm>
            <a:off x="3028" y="1458249"/>
            <a:ext cx="12188972" cy="5324535"/>
          </a:xfrm>
          <a:prstGeom prst="rect">
            <a:avLst/>
          </a:prstGeom>
          <a:noFill/>
        </p:spPr>
        <p:txBody>
          <a:bodyPr wrap="square" rtlCol="0">
            <a:spAutoFit/>
          </a:bodyPr>
          <a:lstStyle/>
          <a:p>
            <a:pPr marL="457200" indent="-457200">
              <a:spcAft>
                <a:spcPts val="1200"/>
              </a:spcAft>
              <a:buFont typeface="Arial" panose="020B0604020202020204" pitchFamily="34" charset="0"/>
              <a:buChar char="•"/>
              <a:defRPr/>
            </a:pPr>
            <a:r>
              <a:rPr lang="en-US" sz="3200" dirty="0">
                <a:solidFill>
                  <a:prstClr val="white"/>
                </a:solidFill>
                <a:latin typeface="Calibri" panose="020F0502020204030204"/>
              </a:rPr>
              <a:t>Evil influences corrupt good morals</a:t>
            </a:r>
          </a:p>
          <a:p>
            <a:pPr lvl="1" indent="-457200">
              <a:lnSpc>
                <a:spcPct val="115000"/>
              </a:lnSpc>
              <a:spcAft>
                <a:spcPts val="1200"/>
              </a:spcAft>
              <a:buFont typeface="Arial" panose="020B0604020202020204" pitchFamily="34" charset="0"/>
              <a:buChar char="•"/>
              <a:defRPr/>
            </a:pPr>
            <a:r>
              <a:rPr lang="en-US" sz="3200" dirty="0">
                <a:solidFill>
                  <a:prstClr val="white"/>
                </a:solidFill>
              </a:rPr>
              <a:t>We are in the world, but we must not be </a:t>
            </a:r>
            <a:r>
              <a:rPr lang="en-US" sz="3200" b="1" i="1" dirty="0">
                <a:solidFill>
                  <a:prstClr val="white"/>
                </a:solidFill>
              </a:rPr>
              <a:t>of</a:t>
            </a:r>
            <a:r>
              <a:rPr lang="en-US" sz="3200" dirty="0">
                <a:solidFill>
                  <a:prstClr val="white"/>
                </a:solidFill>
              </a:rPr>
              <a:t> the world</a:t>
            </a:r>
          </a:p>
          <a:p>
            <a:pPr marR="0" lvl="1" indent="-457200">
              <a:lnSpc>
                <a:spcPct val="115000"/>
              </a:lnSpc>
              <a:spcBef>
                <a:spcPts val="0"/>
              </a:spcBef>
              <a:spcAft>
                <a:spcPts val="1200"/>
              </a:spcAft>
              <a:buFont typeface="Arial" panose="020B0604020202020204" pitchFamily="34" charset="0"/>
              <a:buChar char="•"/>
              <a:defRPr/>
            </a:pPr>
            <a:r>
              <a:rPr lang="en-US" sz="3200" dirty="0">
                <a:solidFill>
                  <a:prstClr val="white"/>
                </a:solidFill>
                <a:latin typeface="Calibri" panose="020F0502020204030204"/>
              </a:rPr>
              <a:t>God is patient, but He will not overlook abominations</a:t>
            </a:r>
          </a:p>
          <a:p>
            <a:pPr marR="0" lvl="1" indent="-457200">
              <a:lnSpc>
                <a:spcPct val="115000"/>
              </a:lnSpc>
              <a:spcBef>
                <a:spcPts val="0"/>
              </a:spcBef>
              <a:spcAft>
                <a:spcPts val="1200"/>
              </a:spcAft>
              <a:buFont typeface="Arial" panose="020B0604020202020204" pitchFamily="34" charset="0"/>
              <a:buChar char="•"/>
              <a:defRPr/>
            </a:pPr>
            <a:r>
              <a:rPr lang="en-US" sz="3200" dirty="0">
                <a:solidFill>
                  <a:prstClr val="white"/>
                </a:solidFill>
                <a:latin typeface="Calibri" panose="020F0502020204030204"/>
              </a:rPr>
              <a:t>Judgement can be both cataclysmic (Sodom) and gradual (Lot’s family)</a:t>
            </a:r>
          </a:p>
          <a:p>
            <a:pPr marR="0" lvl="1" indent="-457200">
              <a:lnSpc>
                <a:spcPct val="115000"/>
              </a:lnSpc>
              <a:spcBef>
                <a:spcPts val="0"/>
              </a:spcBef>
              <a:spcAft>
                <a:spcPts val="1200"/>
              </a:spcAft>
              <a:buFont typeface="Arial" panose="020B0604020202020204" pitchFamily="34" charset="0"/>
              <a:buChar char="•"/>
              <a:defRPr/>
            </a:pPr>
            <a:r>
              <a:rPr lang="en-US" sz="3200" dirty="0">
                <a:solidFill>
                  <a:prstClr val="white"/>
                </a:solidFill>
                <a:latin typeface="Calibri" panose="020F0502020204030204"/>
              </a:rPr>
              <a:t>Don’t turn back toward what God has taken us away from</a:t>
            </a:r>
          </a:p>
          <a:p>
            <a:pPr marR="0" lvl="0" algn="l" defTabSz="457200" rtl="0" eaLnBrk="1" fontAlgn="auto" latinLnBrk="0" hangingPunct="1">
              <a:lnSpc>
                <a:spcPct val="100000"/>
              </a:lnSpc>
              <a:spcBef>
                <a:spcPts val="0"/>
              </a:spcBef>
              <a:spcAft>
                <a:spcPts val="1200"/>
              </a:spcAft>
              <a:buClrTx/>
              <a:buSzTx/>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Any others? </a:t>
            </a:r>
          </a:p>
        </p:txBody>
      </p:sp>
    </p:spTree>
    <p:extLst>
      <p:ext uri="{BB962C8B-B14F-4D97-AF65-F5344CB8AC3E}">
        <p14:creationId xmlns:p14="http://schemas.microsoft.com/office/powerpoint/2010/main" val="277684526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ed background with white text&#10;&#10;Description automatically generated">
            <a:extLst>
              <a:ext uri="{FF2B5EF4-FFF2-40B4-BE49-F238E27FC236}">
                <a16:creationId xmlns:a16="http://schemas.microsoft.com/office/drawing/2014/main" id="{254DDCEC-43BF-831F-C5C9-2B17E25ACC8B}"/>
              </a:ext>
            </a:extLst>
          </p:cNvPr>
          <p:cNvPicPr>
            <a:picLocks noChangeAspect="1"/>
          </p:cNvPicPr>
          <p:nvPr/>
        </p:nvPicPr>
        <p:blipFill rotWithShape="1">
          <a:blip r:embed="rId2"/>
          <a:srcRect t="19"/>
          <a:stretch/>
        </p:blipFill>
        <p:spPr>
          <a:xfrm>
            <a:off x="20" y="1282"/>
            <a:ext cx="12191980" cy="6856718"/>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49AAC67C-A4A8-8476-A6E9-74BE3122991C}"/>
              </a:ext>
            </a:extLst>
          </p:cNvPr>
          <p:cNvPicPr>
            <a:picLocks noChangeAspect="1"/>
          </p:cNvPicPr>
          <p:nvPr/>
        </p:nvPicPr>
        <p:blipFill>
          <a:blip r:embed="rId3"/>
          <a:stretch>
            <a:fillRect/>
          </a:stretch>
        </p:blipFill>
        <p:spPr>
          <a:xfrm>
            <a:off x="10285476" y="4951718"/>
            <a:ext cx="1905000" cy="1905000"/>
          </a:xfrm>
          <a:prstGeom prst="rect">
            <a:avLst/>
          </a:prstGeom>
        </p:spPr>
      </p:pic>
    </p:spTree>
    <p:extLst>
      <p:ext uri="{BB962C8B-B14F-4D97-AF65-F5344CB8AC3E}">
        <p14:creationId xmlns:p14="http://schemas.microsoft.com/office/powerpoint/2010/main" val="267146539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188679" y="459116"/>
            <a:ext cx="8688183"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Setting for Chapter 19</a:t>
            </a:r>
          </a:p>
        </p:txBody>
      </p:sp>
      <p:pic>
        <p:nvPicPr>
          <p:cNvPr id="2" name="Picture 1">
            <a:extLst>
              <a:ext uri="{FF2B5EF4-FFF2-40B4-BE49-F238E27FC236}">
                <a16:creationId xmlns:a16="http://schemas.microsoft.com/office/drawing/2014/main" id="{BB428FEE-C3FC-CC60-E916-A414EFEB8ACF}"/>
              </a:ext>
            </a:extLst>
          </p:cNvPr>
          <p:cNvPicPr>
            <a:picLocks noChangeAspect="1"/>
          </p:cNvPicPr>
          <p:nvPr/>
        </p:nvPicPr>
        <p:blipFill>
          <a:blip r:embed="rId3"/>
          <a:stretch>
            <a:fillRect/>
          </a:stretch>
        </p:blipFill>
        <p:spPr>
          <a:xfrm>
            <a:off x="0" y="1174870"/>
            <a:ext cx="8014686" cy="4508261"/>
          </a:xfrm>
          <a:prstGeom prst="rect">
            <a:avLst/>
          </a:prstGeom>
        </p:spPr>
      </p:pic>
      <p:pic>
        <p:nvPicPr>
          <p:cNvPr id="5" name="Picture 4">
            <a:extLst>
              <a:ext uri="{FF2B5EF4-FFF2-40B4-BE49-F238E27FC236}">
                <a16:creationId xmlns:a16="http://schemas.microsoft.com/office/drawing/2014/main" id="{3FA39817-7EA2-B622-C41E-00136B2F5300}"/>
              </a:ext>
            </a:extLst>
          </p:cNvPr>
          <p:cNvPicPr>
            <a:picLocks noChangeAspect="1"/>
          </p:cNvPicPr>
          <p:nvPr/>
        </p:nvPicPr>
        <p:blipFill>
          <a:blip r:embed="rId4"/>
          <a:stretch>
            <a:fillRect/>
          </a:stretch>
        </p:blipFill>
        <p:spPr>
          <a:xfrm>
            <a:off x="6967467" y="1821200"/>
            <a:ext cx="5223009" cy="3469702"/>
          </a:xfrm>
          <a:prstGeom prst="rect">
            <a:avLst/>
          </a:prstGeom>
        </p:spPr>
      </p:pic>
    </p:spTree>
    <p:extLst>
      <p:ext uri="{BB962C8B-B14F-4D97-AF65-F5344CB8AC3E}">
        <p14:creationId xmlns:p14="http://schemas.microsoft.com/office/powerpoint/2010/main" val="363542080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9504493"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CHAPTER 19 – God Rescues Lot</a:t>
            </a:r>
          </a:p>
        </p:txBody>
      </p:sp>
      <p:sp>
        <p:nvSpPr>
          <p:cNvPr id="5" name="TextBox 4">
            <a:extLst>
              <a:ext uri="{FF2B5EF4-FFF2-40B4-BE49-F238E27FC236}">
                <a16:creationId xmlns:a16="http://schemas.microsoft.com/office/drawing/2014/main" id="{06C2CB07-FC15-F289-D2C9-95A0882B969C}"/>
              </a:ext>
            </a:extLst>
          </p:cNvPr>
          <p:cNvSpPr txBox="1"/>
          <p:nvPr/>
        </p:nvSpPr>
        <p:spPr>
          <a:xfrm>
            <a:off x="3028" y="1241422"/>
            <a:ext cx="12188972" cy="5386090"/>
          </a:xfrm>
          <a:prstGeom prst="rect">
            <a:avLst/>
          </a:prstGeom>
          <a:noFill/>
        </p:spPr>
        <p:txBody>
          <a:bodyPr wrap="square" rtlCol="0">
            <a:spAutoFit/>
          </a:bodyPr>
          <a:lstStyle/>
          <a:p>
            <a:pPr algn="ctr"/>
            <a:r>
              <a:rPr lang="en-US" sz="3600" i="1" dirty="0">
                <a:latin typeface="Century Gothic" panose="020B0502020202020204" pitchFamily="34" charset="0"/>
              </a:rPr>
              <a:t>Genesis 19:4-7 (ESV)</a:t>
            </a:r>
          </a:p>
          <a:p>
            <a:pPr algn="ctr"/>
            <a:endParaRPr lang="en-US" sz="3600" i="1" dirty="0">
              <a:latin typeface="Century Gothic" panose="020B0502020202020204" pitchFamily="34" charset="0"/>
            </a:endParaRPr>
          </a:p>
          <a:p>
            <a:pPr algn="ctr"/>
            <a:r>
              <a:rPr lang="en-US" sz="3400" i="1" dirty="0">
                <a:latin typeface="Century Gothic" panose="020B0502020202020204" pitchFamily="34" charset="0"/>
              </a:rPr>
              <a:t>4 But before they lay down, the men of the city, the men of Sodom, both young and old, all the people to the last man, surrounded the house. 5 And they called to Lot, “</a:t>
            </a:r>
            <a:r>
              <a:rPr lang="en-US" sz="3400" b="1" i="1" dirty="0">
                <a:latin typeface="Century Gothic" panose="020B0502020202020204" pitchFamily="34" charset="0"/>
              </a:rPr>
              <a:t>Where are the men who came to you tonight? Bring them out to us, that we may know them</a:t>
            </a:r>
            <a:r>
              <a:rPr lang="en-US" sz="3400" i="1" dirty="0">
                <a:latin typeface="Century Gothic" panose="020B0502020202020204" pitchFamily="34" charset="0"/>
              </a:rPr>
              <a:t>.” 6 Lot went out to the men at the entrance, shut the door after him, 7 and said, “</a:t>
            </a:r>
            <a:r>
              <a:rPr lang="en-US" sz="3400" b="1" i="1" dirty="0">
                <a:latin typeface="Century Gothic" panose="020B0502020202020204" pitchFamily="34" charset="0"/>
              </a:rPr>
              <a:t>I beg you, my brothers, do not act so wickedly</a:t>
            </a:r>
            <a:r>
              <a:rPr lang="en-US" sz="3400" i="1" dirty="0">
                <a:latin typeface="Century Gothic" panose="020B0502020202020204" pitchFamily="34" charset="0"/>
              </a:rPr>
              <a:t>. </a:t>
            </a:r>
          </a:p>
        </p:txBody>
      </p:sp>
    </p:spTree>
    <p:extLst>
      <p:ext uri="{BB962C8B-B14F-4D97-AF65-F5344CB8AC3E}">
        <p14:creationId xmlns:p14="http://schemas.microsoft.com/office/powerpoint/2010/main" val="351813737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9504493"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CHAPTER 19 – God Rescues Lot</a:t>
            </a:r>
          </a:p>
        </p:txBody>
      </p:sp>
      <p:sp>
        <p:nvSpPr>
          <p:cNvPr id="5" name="TextBox 4">
            <a:extLst>
              <a:ext uri="{FF2B5EF4-FFF2-40B4-BE49-F238E27FC236}">
                <a16:creationId xmlns:a16="http://schemas.microsoft.com/office/drawing/2014/main" id="{06C2CB07-FC15-F289-D2C9-95A0882B969C}"/>
              </a:ext>
            </a:extLst>
          </p:cNvPr>
          <p:cNvSpPr txBox="1"/>
          <p:nvPr/>
        </p:nvSpPr>
        <p:spPr>
          <a:xfrm>
            <a:off x="3028" y="1194223"/>
            <a:ext cx="12188972" cy="5632311"/>
          </a:xfrm>
          <a:prstGeom prst="rect">
            <a:avLst/>
          </a:prstGeom>
          <a:noFill/>
        </p:spPr>
        <p:txBody>
          <a:bodyPr wrap="square" rtlCol="0">
            <a:spAutoFit/>
          </a:bodyPr>
          <a:lstStyle/>
          <a:p>
            <a:pPr algn="ctr"/>
            <a:r>
              <a:rPr lang="en-US" sz="3600" i="1" dirty="0">
                <a:latin typeface="Century Gothic" panose="020B0502020202020204" pitchFamily="34" charset="0"/>
              </a:rPr>
              <a:t>Genesis 19:9-11 (ESV)</a:t>
            </a:r>
          </a:p>
          <a:p>
            <a:pPr algn="ctr"/>
            <a:endParaRPr lang="en-US" sz="3200" i="1" dirty="0">
              <a:latin typeface="Century Gothic" panose="020B0502020202020204" pitchFamily="34" charset="0"/>
            </a:endParaRPr>
          </a:p>
          <a:p>
            <a:pPr algn="ctr"/>
            <a:r>
              <a:rPr lang="en-US" sz="3200" i="1" dirty="0">
                <a:latin typeface="Century Gothic" panose="020B0502020202020204" pitchFamily="34" charset="0"/>
              </a:rPr>
              <a:t>9 But they said, “Stand back!” And they said, “This fellow came to sojourn, and he has become the judge! </a:t>
            </a:r>
            <a:r>
              <a:rPr lang="en-US" sz="3200" b="1" i="1" dirty="0">
                <a:latin typeface="Century Gothic" panose="020B0502020202020204" pitchFamily="34" charset="0"/>
              </a:rPr>
              <a:t>Now we will deal worse with you than with them</a:t>
            </a:r>
            <a:r>
              <a:rPr lang="en-US" sz="3200" i="1" dirty="0">
                <a:latin typeface="Century Gothic" panose="020B0502020202020204" pitchFamily="34" charset="0"/>
              </a:rPr>
              <a:t>.” Then they pressed hard against the man Lot, and drew near to break the door down. 10 </a:t>
            </a:r>
            <a:r>
              <a:rPr lang="en-US" sz="3200" b="1" i="1" dirty="0">
                <a:latin typeface="Century Gothic" panose="020B0502020202020204" pitchFamily="34" charset="0"/>
              </a:rPr>
              <a:t>But the men reached out their hands and brought Lot into the house with them and shut the door</a:t>
            </a:r>
            <a:r>
              <a:rPr lang="en-US" sz="3200" i="1" dirty="0">
                <a:latin typeface="Century Gothic" panose="020B0502020202020204" pitchFamily="34" charset="0"/>
              </a:rPr>
              <a:t>. 11 </a:t>
            </a:r>
            <a:r>
              <a:rPr lang="en-US" sz="3200" b="1" i="1" dirty="0">
                <a:latin typeface="Century Gothic" panose="020B0502020202020204" pitchFamily="34" charset="0"/>
              </a:rPr>
              <a:t>And they struck with blindness the men who were at the entrance of the house</a:t>
            </a:r>
            <a:r>
              <a:rPr lang="en-US" sz="3200" i="1" dirty="0">
                <a:latin typeface="Century Gothic" panose="020B0502020202020204" pitchFamily="34" charset="0"/>
              </a:rPr>
              <a:t>, both small and great, so that they wore themselves out groping for the door.</a:t>
            </a:r>
          </a:p>
        </p:txBody>
      </p:sp>
    </p:spTree>
    <p:extLst>
      <p:ext uri="{BB962C8B-B14F-4D97-AF65-F5344CB8AC3E}">
        <p14:creationId xmlns:p14="http://schemas.microsoft.com/office/powerpoint/2010/main" val="294277760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9504493"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CHAPTER 19 – God Rescues Lot</a:t>
            </a:r>
          </a:p>
        </p:txBody>
      </p:sp>
      <p:sp>
        <p:nvSpPr>
          <p:cNvPr id="5" name="TextBox 4">
            <a:extLst>
              <a:ext uri="{FF2B5EF4-FFF2-40B4-BE49-F238E27FC236}">
                <a16:creationId xmlns:a16="http://schemas.microsoft.com/office/drawing/2014/main" id="{06C2CB07-FC15-F289-D2C9-95A0882B969C}"/>
              </a:ext>
            </a:extLst>
          </p:cNvPr>
          <p:cNvSpPr txBox="1"/>
          <p:nvPr/>
        </p:nvSpPr>
        <p:spPr>
          <a:xfrm>
            <a:off x="3028" y="1194223"/>
            <a:ext cx="12188972" cy="5632311"/>
          </a:xfrm>
          <a:prstGeom prst="rect">
            <a:avLst/>
          </a:prstGeom>
          <a:noFill/>
        </p:spPr>
        <p:txBody>
          <a:bodyPr wrap="square" rtlCol="0">
            <a:spAutoFit/>
          </a:bodyPr>
          <a:lstStyle/>
          <a:p>
            <a:pPr algn="ctr"/>
            <a:r>
              <a:rPr lang="en-US" sz="3600" i="1" dirty="0">
                <a:latin typeface="Century Gothic" panose="020B0502020202020204" pitchFamily="34" charset="0"/>
              </a:rPr>
              <a:t>Genesis 19:12-14 (ESV)</a:t>
            </a:r>
          </a:p>
          <a:p>
            <a:pPr algn="ctr"/>
            <a:endParaRPr lang="en-US" sz="2800" i="1" dirty="0">
              <a:latin typeface="Century Gothic" panose="020B0502020202020204" pitchFamily="34" charset="0"/>
            </a:endParaRPr>
          </a:p>
          <a:p>
            <a:pPr algn="ctr"/>
            <a:r>
              <a:rPr lang="en-US" sz="3200" i="1" dirty="0">
                <a:latin typeface="Century Gothic" panose="020B0502020202020204" pitchFamily="34" charset="0"/>
              </a:rPr>
              <a:t>12 Then the men said to Lot, “Have you anyone else here? Sons-in-law, sons, daughters, or anyone you have in the city, bring them out of the place. 13 </a:t>
            </a:r>
            <a:r>
              <a:rPr lang="en-US" sz="3200" b="1" i="1" dirty="0">
                <a:latin typeface="Century Gothic" panose="020B0502020202020204" pitchFamily="34" charset="0"/>
              </a:rPr>
              <a:t>For we are about to destroy this place, because the outcry against its people has become great before the Lord, and the Lord has sent us to destroy it</a:t>
            </a:r>
            <a:r>
              <a:rPr lang="en-US" sz="3200" i="1" dirty="0">
                <a:latin typeface="Century Gothic" panose="020B0502020202020204" pitchFamily="34" charset="0"/>
              </a:rPr>
              <a:t>.” 14 So Lot went out and said to his sons-in-law, who were to marry his daughters, “</a:t>
            </a:r>
            <a:r>
              <a:rPr lang="en-US" sz="3200" b="1" i="1" dirty="0">
                <a:latin typeface="Century Gothic" panose="020B0502020202020204" pitchFamily="34" charset="0"/>
              </a:rPr>
              <a:t>Up! Get out of this place, for the Lord is about to destroy the city</a:t>
            </a:r>
            <a:r>
              <a:rPr lang="en-US" sz="3200" i="1" dirty="0">
                <a:latin typeface="Century Gothic" panose="020B0502020202020204" pitchFamily="34" charset="0"/>
              </a:rPr>
              <a:t>.” But he seemed to his sons-in-law to be jesting.</a:t>
            </a:r>
          </a:p>
        </p:txBody>
      </p:sp>
    </p:spTree>
    <p:extLst>
      <p:ext uri="{BB962C8B-B14F-4D97-AF65-F5344CB8AC3E}">
        <p14:creationId xmlns:p14="http://schemas.microsoft.com/office/powerpoint/2010/main" val="183299400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9504493"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CHAPTER 19 – God Rescues Lot</a:t>
            </a:r>
          </a:p>
        </p:txBody>
      </p:sp>
      <p:sp>
        <p:nvSpPr>
          <p:cNvPr id="5" name="TextBox 4">
            <a:extLst>
              <a:ext uri="{FF2B5EF4-FFF2-40B4-BE49-F238E27FC236}">
                <a16:creationId xmlns:a16="http://schemas.microsoft.com/office/drawing/2014/main" id="{06C2CB07-FC15-F289-D2C9-95A0882B969C}"/>
              </a:ext>
            </a:extLst>
          </p:cNvPr>
          <p:cNvSpPr txBox="1"/>
          <p:nvPr/>
        </p:nvSpPr>
        <p:spPr>
          <a:xfrm>
            <a:off x="3028" y="1194223"/>
            <a:ext cx="12188972" cy="5355312"/>
          </a:xfrm>
          <a:prstGeom prst="rect">
            <a:avLst/>
          </a:prstGeom>
          <a:noFill/>
        </p:spPr>
        <p:txBody>
          <a:bodyPr wrap="square" rtlCol="0">
            <a:spAutoFit/>
          </a:bodyPr>
          <a:lstStyle/>
          <a:p>
            <a:pPr algn="ctr"/>
            <a:r>
              <a:rPr lang="en-US" sz="3600" i="1" dirty="0">
                <a:latin typeface="Century Gothic" panose="020B0502020202020204" pitchFamily="34" charset="0"/>
              </a:rPr>
              <a:t>2</a:t>
            </a:r>
            <a:r>
              <a:rPr lang="en-US" sz="3600" i="1" baseline="30000" dirty="0">
                <a:latin typeface="Century Gothic" panose="020B0502020202020204" pitchFamily="34" charset="0"/>
              </a:rPr>
              <a:t>nd</a:t>
            </a:r>
            <a:r>
              <a:rPr lang="en-US" sz="3600" i="1" dirty="0">
                <a:latin typeface="Century Gothic" panose="020B0502020202020204" pitchFamily="34" charset="0"/>
              </a:rPr>
              <a:t> Peter 2:6-9 (ESV)</a:t>
            </a:r>
          </a:p>
          <a:p>
            <a:pPr algn="ctr"/>
            <a:endParaRPr lang="en-US" sz="3600" i="1" dirty="0">
              <a:latin typeface="Century Gothic" panose="020B0502020202020204" pitchFamily="34" charset="0"/>
            </a:endParaRPr>
          </a:p>
          <a:p>
            <a:pPr algn="ctr"/>
            <a:r>
              <a:rPr lang="en-US" sz="3000" i="1" dirty="0">
                <a:latin typeface="Century Gothic" panose="020B0502020202020204" pitchFamily="34" charset="0"/>
              </a:rPr>
              <a:t>6 if by </a:t>
            </a:r>
            <a:r>
              <a:rPr lang="en-US" sz="3000" b="1" i="1" dirty="0">
                <a:latin typeface="Century Gothic" panose="020B0502020202020204" pitchFamily="34" charset="0"/>
              </a:rPr>
              <a:t>turning the cities of Sodom and Gomorrah to ashes</a:t>
            </a:r>
            <a:r>
              <a:rPr lang="en-US" sz="3000" i="1" dirty="0">
                <a:latin typeface="Century Gothic" panose="020B0502020202020204" pitchFamily="34" charset="0"/>
              </a:rPr>
              <a:t> he condemned them to extinction, </a:t>
            </a:r>
            <a:r>
              <a:rPr lang="en-US" sz="3000" b="1" i="1" dirty="0">
                <a:latin typeface="Century Gothic" panose="020B0502020202020204" pitchFamily="34" charset="0"/>
              </a:rPr>
              <a:t>making them an example of what is going to happen to the ungodly</a:t>
            </a:r>
            <a:r>
              <a:rPr lang="en-US" sz="3000" i="1" dirty="0">
                <a:latin typeface="Century Gothic" panose="020B0502020202020204" pitchFamily="34" charset="0"/>
              </a:rPr>
              <a:t>; 7 </a:t>
            </a:r>
            <a:r>
              <a:rPr lang="en-US" sz="3000" b="1" i="1" dirty="0">
                <a:latin typeface="Century Gothic" panose="020B0502020202020204" pitchFamily="34" charset="0"/>
              </a:rPr>
              <a:t>and if he rescued righteous Lot, greatly distressed by the sensual conduct of the wicked </a:t>
            </a:r>
            <a:r>
              <a:rPr lang="en-US" sz="3000" i="1" dirty="0">
                <a:latin typeface="Century Gothic" panose="020B0502020202020204" pitchFamily="34" charset="0"/>
              </a:rPr>
              <a:t>8 (for as that righteous man lived among them day after day, he was tormenting his righteous soul over their lawless deeds that he saw and heard); 9 </a:t>
            </a:r>
            <a:r>
              <a:rPr lang="en-US" sz="3000" b="1" i="1" dirty="0">
                <a:latin typeface="Century Gothic" panose="020B0502020202020204" pitchFamily="34" charset="0"/>
              </a:rPr>
              <a:t>then the Lord knows how to rescue the godly from trials</a:t>
            </a:r>
            <a:r>
              <a:rPr lang="en-US" sz="3000" i="1" dirty="0">
                <a:latin typeface="Century Gothic" panose="020B0502020202020204" pitchFamily="34" charset="0"/>
              </a:rPr>
              <a:t>, and to keep the unrighteous under punishment until the day of judgment,</a:t>
            </a:r>
          </a:p>
        </p:txBody>
      </p:sp>
    </p:spTree>
    <p:extLst>
      <p:ext uri="{BB962C8B-B14F-4D97-AF65-F5344CB8AC3E}">
        <p14:creationId xmlns:p14="http://schemas.microsoft.com/office/powerpoint/2010/main" val="162403547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9504493"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CHAPTER 19 – God Destroys Sodom</a:t>
            </a:r>
          </a:p>
        </p:txBody>
      </p:sp>
      <p:sp>
        <p:nvSpPr>
          <p:cNvPr id="5" name="TextBox 4">
            <a:extLst>
              <a:ext uri="{FF2B5EF4-FFF2-40B4-BE49-F238E27FC236}">
                <a16:creationId xmlns:a16="http://schemas.microsoft.com/office/drawing/2014/main" id="{06C2CB07-FC15-F289-D2C9-95A0882B969C}"/>
              </a:ext>
            </a:extLst>
          </p:cNvPr>
          <p:cNvSpPr txBox="1"/>
          <p:nvPr/>
        </p:nvSpPr>
        <p:spPr>
          <a:xfrm>
            <a:off x="3028" y="1194223"/>
            <a:ext cx="12188972" cy="4524315"/>
          </a:xfrm>
          <a:prstGeom prst="rect">
            <a:avLst/>
          </a:prstGeom>
          <a:noFill/>
        </p:spPr>
        <p:txBody>
          <a:bodyPr wrap="square" rtlCol="0">
            <a:spAutoFit/>
          </a:bodyPr>
          <a:lstStyle/>
          <a:p>
            <a:pPr algn="ctr"/>
            <a:r>
              <a:rPr lang="en-US" sz="3600" i="1" dirty="0">
                <a:latin typeface="Century Gothic" panose="020B0502020202020204" pitchFamily="34" charset="0"/>
              </a:rPr>
              <a:t>Genesis 19:24-26 (ESV)</a:t>
            </a:r>
          </a:p>
          <a:p>
            <a:pPr algn="ctr"/>
            <a:endParaRPr lang="en-US" sz="3600" i="1" dirty="0">
              <a:latin typeface="Century Gothic" panose="020B0502020202020204" pitchFamily="34" charset="0"/>
            </a:endParaRPr>
          </a:p>
          <a:p>
            <a:pPr algn="ctr"/>
            <a:r>
              <a:rPr lang="en-US" sz="3600" i="1" dirty="0">
                <a:latin typeface="Century Gothic" panose="020B0502020202020204" pitchFamily="34" charset="0"/>
              </a:rPr>
              <a:t>24 Then </a:t>
            </a:r>
            <a:r>
              <a:rPr lang="en-US" sz="3600" b="1" i="1" dirty="0">
                <a:latin typeface="Century Gothic" panose="020B0502020202020204" pitchFamily="34" charset="0"/>
              </a:rPr>
              <a:t>the Lord rained on Sodom and Gomorrah sulfur and fire</a:t>
            </a:r>
            <a:r>
              <a:rPr lang="en-US" sz="3600" i="1" dirty="0">
                <a:latin typeface="Century Gothic" panose="020B0502020202020204" pitchFamily="34" charset="0"/>
              </a:rPr>
              <a:t> from the Lord out of heaven. 25 And </a:t>
            </a:r>
            <a:r>
              <a:rPr lang="en-US" sz="3600" b="1" i="1" dirty="0">
                <a:latin typeface="Century Gothic" panose="020B0502020202020204" pitchFamily="34" charset="0"/>
              </a:rPr>
              <a:t>he overthrew those cities</a:t>
            </a:r>
            <a:r>
              <a:rPr lang="en-US" sz="3600" i="1" dirty="0">
                <a:latin typeface="Century Gothic" panose="020B0502020202020204" pitchFamily="34" charset="0"/>
              </a:rPr>
              <a:t>, and all the valley, and all the inhabitants of the cities, and what grew on the ground. 26 But </a:t>
            </a:r>
            <a:r>
              <a:rPr lang="en-US" sz="3600" b="1" i="1" dirty="0">
                <a:latin typeface="Century Gothic" panose="020B0502020202020204" pitchFamily="34" charset="0"/>
              </a:rPr>
              <a:t>Lot's wife, behind him, looked back, and she became a pillar of salt</a:t>
            </a:r>
            <a:r>
              <a:rPr lang="en-US" sz="3600" i="1" dirty="0">
                <a:latin typeface="Century Gothic" panose="020B0502020202020204" pitchFamily="34" charset="0"/>
              </a:rPr>
              <a:t>.</a:t>
            </a:r>
          </a:p>
        </p:txBody>
      </p:sp>
    </p:spTree>
    <p:extLst>
      <p:ext uri="{BB962C8B-B14F-4D97-AF65-F5344CB8AC3E}">
        <p14:creationId xmlns:p14="http://schemas.microsoft.com/office/powerpoint/2010/main" val="118782851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188679" y="459116"/>
            <a:ext cx="9390327"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Sulfur and Fire Raining Down</a:t>
            </a:r>
          </a:p>
        </p:txBody>
      </p:sp>
      <p:pic>
        <p:nvPicPr>
          <p:cNvPr id="6" name="Picture 5">
            <a:extLst>
              <a:ext uri="{FF2B5EF4-FFF2-40B4-BE49-F238E27FC236}">
                <a16:creationId xmlns:a16="http://schemas.microsoft.com/office/drawing/2014/main" id="{1507B76D-C92E-AFA2-C078-ADC43FF9A0C9}"/>
              </a:ext>
            </a:extLst>
          </p:cNvPr>
          <p:cNvPicPr>
            <a:picLocks noChangeAspect="1"/>
          </p:cNvPicPr>
          <p:nvPr/>
        </p:nvPicPr>
        <p:blipFill>
          <a:blip r:embed="rId3"/>
          <a:stretch>
            <a:fillRect/>
          </a:stretch>
        </p:blipFill>
        <p:spPr>
          <a:xfrm>
            <a:off x="0" y="1334363"/>
            <a:ext cx="6054940" cy="4036627"/>
          </a:xfrm>
          <a:prstGeom prst="rect">
            <a:avLst/>
          </a:prstGeom>
        </p:spPr>
      </p:pic>
      <p:sp>
        <p:nvSpPr>
          <p:cNvPr id="7" name="TextBox 6">
            <a:extLst>
              <a:ext uri="{FF2B5EF4-FFF2-40B4-BE49-F238E27FC236}">
                <a16:creationId xmlns:a16="http://schemas.microsoft.com/office/drawing/2014/main" id="{D8AD82B3-7A91-10B2-C484-C3D05D645E6B}"/>
              </a:ext>
            </a:extLst>
          </p:cNvPr>
          <p:cNvSpPr txBox="1"/>
          <p:nvPr/>
        </p:nvSpPr>
        <p:spPr>
          <a:xfrm>
            <a:off x="861136" y="5370990"/>
            <a:ext cx="3071672" cy="584775"/>
          </a:xfrm>
          <a:prstGeom prst="rect">
            <a:avLst/>
          </a:prstGeom>
          <a:noFill/>
        </p:spPr>
        <p:txBody>
          <a:bodyPr wrap="square" rtlCol="0">
            <a:spAutoFit/>
          </a:bodyPr>
          <a:lstStyle/>
          <a:p>
            <a:r>
              <a:rPr lang="en-US" sz="1600" b="1" dirty="0"/>
              <a:t>Image Credit</a:t>
            </a:r>
            <a:r>
              <a:rPr lang="en-US" sz="1600" dirty="0"/>
              <a:t>: Olivier Grunewald, National Geographic </a:t>
            </a:r>
          </a:p>
        </p:txBody>
      </p:sp>
      <p:pic>
        <p:nvPicPr>
          <p:cNvPr id="9" name="Picture 8">
            <a:extLst>
              <a:ext uri="{FF2B5EF4-FFF2-40B4-BE49-F238E27FC236}">
                <a16:creationId xmlns:a16="http://schemas.microsoft.com/office/drawing/2014/main" id="{53B90378-8870-D09A-2BB4-211188B1BBA0}"/>
              </a:ext>
            </a:extLst>
          </p:cNvPr>
          <p:cNvPicPr>
            <a:picLocks noChangeAspect="1"/>
          </p:cNvPicPr>
          <p:nvPr/>
        </p:nvPicPr>
        <p:blipFill>
          <a:blip r:embed="rId4"/>
          <a:stretch>
            <a:fillRect/>
          </a:stretch>
        </p:blipFill>
        <p:spPr>
          <a:xfrm>
            <a:off x="6051449" y="2095133"/>
            <a:ext cx="6139027" cy="4163627"/>
          </a:xfrm>
          <a:prstGeom prst="rect">
            <a:avLst/>
          </a:prstGeom>
        </p:spPr>
      </p:pic>
      <p:sp>
        <p:nvSpPr>
          <p:cNvPr id="10" name="TextBox 9">
            <a:extLst>
              <a:ext uri="{FF2B5EF4-FFF2-40B4-BE49-F238E27FC236}">
                <a16:creationId xmlns:a16="http://schemas.microsoft.com/office/drawing/2014/main" id="{21878846-687A-1C63-49B1-181BF405EC4E}"/>
              </a:ext>
            </a:extLst>
          </p:cNvPr>
          <p:cNvSpPr txBox="1"/>
          <p:nvPr/>
        </p:nvSpPr>
        <p:spPr>
          <a:xfrm>
            <a:off x="7847861" y="1510358"/>
            <a:ext cx="4014186" cy="584775"/>
          </a:xfrm>
          <a:prstGeom prst="rect">
            <a:avLst/>
          </a:prstGeom>
          <a:noFill/>
        </p:spPr>
        <p:txBody>
          <a:bodyPr wrap="square" rtlCol="0">
            <a:spAutoFit/>
          </a:bodyPr>
          <a:lstStyle/>
          <a:p>
            <a:r>
              <a:rPr lang="en-US" sz="1600" b="1" i="0" dirty="0">
                <a:effectLst/>
                <a:latin typeface="tablet-gothic-narrow"/>
              </a:rPr>
              <a:t>John Martin’s “The Destruction of Sodom and Gomorrah” (1852)</a:t>
            </a:r>
            <a:endParaRPr lang="en-US" sz="1600" b="1" dirty="0"/>
          </a:p>
        </p:txBody>
      </p:sp>
    </p:spTree>
    <p:extLst>
      <p:ext uri="{BB962C8B-B14F-4D97-AF65-F5344CB8AC3E}">
        <p14:creationId xmlns:p14="http://schemas.microsoft.com/office/powerpoint/2010/main" val="29906561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9504493"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CHAPTER 19 – God Destroys Sodom</a:t>
            </a:r>
          </a:p>
        </p:txBody>
      </p:sp>
      <p:sp>
        <p:nvSpPr>
          <p:cNvPr id="5" name="TextBox 4">
            <a:extLst>
              <a:ext uri="{FF2B5EF4-FFF2-40B4-BE49-F238E27FC236}">
                <a16:creationId xmlns:a16="http://schemas.microsoft.com/office/drawing/2014/main" id="{06C2CB07-FC15-F289-D2C9-95A0882B969C}"/>
              </a:ext>
            </a:extLst>
          </p:cNvPr>
          <p:cNvSpPr txBox="1"/>
          <p:nvPr/>
        </p:nvSpPr>
        <p:spPr>
          <a:xfrm>
            <a:off x="3028" y="1194223"/>
            <a:ext cx="12188972" cy="5632311"/>
          </a:xfrm>
          <a:prstGeom prst="rect">
            <a:avLst/>
          </a:prstGeom>
          <a:noFill/>
        </p:spPr>
        <p:txBody>
          <a:bodyPr wrap="square" rtlCol="0">
            <a:spAutoFit/>
          </a:bodyPr>
          <a:lstStyle/>
          <a:p>
            <a:pPr algn="ctr"/>
            <a:r>
              <a:rPr lang="en-US" sz="3600" i="1" dirty="0">
                <a:latin typeface="Century Gothic" panose="020B0502020202020204" pitchFamily="34" charset="0"/>
              </a:rPr>
              <a:t>Luke 17:28-32 (ESV)</a:t>
            </a:r>
          </a:p>
          <a:p>
            <a:pPr algn="ctr"/>
            <a:endParaRPr lang="en-US" sz="2800" i="1" dirty="0">
              <a:latin typeface="Century Gothic" panose="020B0502020202020204" pitchFamily="34" charset="0"/>
            </a:endParaRPr>
          </a:p>
          <a:p>
            <a:pPr algn="ctr"/>
            <a:r>
              <a:rPr lang="en-US" sz="3200" i="1" dirty="0">
                <a:latin typeface="Century Gothic" panose="020B0502020202020204" pitchFamily="34" charset="0"/>
              </a:rPr>
              <a:t>28 Likewise, just as it was in the days of Lot—they were eating and drinking, buying and selling, planting and building, 29 but </a:t>
            </a:r>
            <a:r>
              <a:rPr lang="en-US" sz="3200" b="1" i="1" dirty="0">
                <a:latin typeface="Century Gothic" panose="020B0502020202020204" pitchFamily="34" charset="0"/>
              </a:rPr>
              <a:t>on the day when Lot went out from Sodom, fire and sulfur rained from heaven and destroyed them all</a:t>
            </a:r>
            <a:r>
              <a:rPr lang="en-US" sz="3200" i="1" dirty="0">
                <a:latin typeface="Century Gothic" panose="020B0502020202020204" pitchFamily="34" charset="0"/>
              </a:rPr>
              <a:t>— 30 so will it be on the day when the Son of Man is revealed. 31 On that day, let the one who is on the housetop, with his goods in the house, not come down to take them away, and likewise </a:t>
            </a:r>
            <a:r>
              <a:rPr lang="en-US" sz="3200" b="1" i="1" dirty="0">
                <a:latin typeface="Century Gothic" panose="020B0502020202020204" pitchFamily="34" charset="0"/>
              </a:rPr>
              <a:t>let the one who is in the field not turn back</a:t>
            </a:r>
            <a:r>
              <a:rPr lang="en-US" sz="3200" i="1" dirty="0">
                <a:latin typeface="Century Gothic" panose="020B0502020202020204" pitchFamily="34" charset="0"/>
              </a:rPr>
              <a:t>. 32 </a:t>
            </a:r>
            <a:r>
              <a:rPr lang="en-US" sz="3200" b="1" i="1" dirty="0">
                <a:latin typeface="Century Gothic" panose="020B0502020202020204" pitchFamily="34" charset="0"/>
              </a:rPr>
              <a:t>Remember Lot's wife</a:t>
            </a:r>
            <a:r>
              <a:rPr lang="en-US" sz="3200" i="1" dirty="0">
                <a:latin typeface="Century Gothic" panose="020B0502020202020204" pitchFamily="34" charset="0"/>
              </a:rPr>
              <a:t>.</a:t>
            </a:r>
          </a:p>
        </p:txBody>
      </p:sp>
    </p:spTree>
    <p:extLst>
      <p:ext uri="{BB962C8B-B14F-4D97-AF65-F5344CB8AC3E}">
        <p14:creationId xmlns:p14="http://schemas.microsoft.com/office/powerpoint/2010/main" val="3717999996"/>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2013 - 2022 Theme</Template>
  <TotalTime>283</TotalTime>
  <Words>773</Words>
  <Application>Microsoft Office PowerPoint</Application>
  <PresentationFormat>Widescreen</PresentationFormat>
  <Paragraphs>38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Century Gothic</vt:lpstr>
      <vt:lpstr>Futura</vt:lpstr>
      <vt:lpstr>tablet-gothic-narrow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Creel</dc:creator>
  <cp:lastModifiedBy>Mackenzie Kelly</cp:lastModifiedBy>
  <cp:revision>23</cp:revision>
  <dcterms:created xsi:type="dcterms:W3CDTF">2024-03-01T15:11:52Z</dcterms:created>
  <dcterms:modified xsi:type="dcterms:W3CDTF">2024-04-24T02:13:09Z</dcterms:modified>
</cp:coreProperties>
</file>